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3.xml" ContentType="application/vnd.openxmlformats-officedocument.presentationml.notesSlide+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tags/tag14.xml" ContentType="application/vnd.openxmlformats-officedocument.presentationml.tags+xml"/>
  <Override PartName="/ppt/notesSlides/notesSlide26.xml" ContentType="application/vnd.openxmlformats-officedocument.presentationml.notesSlide+xml"/>
  <Override PartName="/ppt/tags/tag15.xml" ContentType="application/vnd.openxmlformats-officedocument.presentationml.tags+xml"/>
  <Override PartName="/ppt/notesSlides/notesSlide27.xml" ContentType="application/vnd.openxmlformats-officedocument.presentationml.notesSlide+xml"/>
  <Override PartName="/ppt/tags/tag1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55"/>
  </p:notesMasterIdLst>
  <p:sldIdLst>
    <p:sldId id="256" r:id="rId2"/>
    <p:sldId id="327" r:id="rId3"/>
    <p:sldId id="347" r:id="rId4"/>
    <p:sldId id="344" r:id="rId5"/>
    <p:sldId id="345" r:id="rId6"/>
    <p:sldId id="346" r:id="rId7"/>
    <p:sldId id="389" r:id="rId8"/>
    <p:sldId id="354" r:id="rId9"/>
    <p:sldId id="350" r:id="rId10"/>
    <p:sldId id="355" r:id="rId11"/>
    <p:sldId id="356" r:id="rId12"/>
    <p:sldId id="358" r:id="rId13"/>
    <p:sldId id="359" r:id="rId14"/>
    <p:sldId id="368" r:id="rId15"/>
    <p:sldId id="370" r:id="rId16"/>
    <p:sldId id="369" r:id="rId17"/>
    <p:sldId id="337" r:id="rId18"/>
    <p:sldId id="366" r:id="rId19"/>
    <p:sldId id="371" r:id="rId20"/>
    <p:sldId id="372" r:id="rId21"/>
    <p:sldId id="364" r:id="rId22"/>
    <p:sldId id="360" r:id="rId23"/>
    <p:sldId id="361" r:id="rId24"/>
    <p:sldId id="391" r:id="rId25"/>
    <p:sldId id="392" r:id="rId26"/>
    <p:sldId id="393" r:id="rId27"/>
    <p:sldId id="394" r:id="rId28"/>
    <p:sldId id="395" r:id="rId29"/>
    <p:sldId id="383" r:id="rId30"/>
    <p:sldId id="374" r:id="rId31"/>
    <p:sldId id="375" r:id="rId32"/>
    <p:sldId id="376" r:id="rId33"/>
    <p:sldId id="377" r:id="rId34"/>
    <p:sldId id="378" r:id="rId35"/>
    <p:sldId id="379" r:id="rId36"/>
    <p:sldId id="380" r:id="rId37"/>
    <p:sldId id="381" r:id="rId38"/>
    <p:sldId id="270" r:id="rId39"/>
    <p:sldId id="388" r:id="rId40"/>
    <p:sldId id="384" r:id="rId41"/>
    <p:sldId id="343" r:id="rId42"/>
    <p:sldId id="342" r:id="rId43"/>
    <p:sldId id="340" r:id="rId44"/>
    <p:sldId id="338" r:id="rId45"/>
    <p:sldId id="390" r:id="rId46"/>
    <p:sldId id="396" r:id="rId47"/>
    <p:sldId id="397" r:id="rId48"/>
    <p:sldId id="329" r:id="rId49"/>
    <p:sldId id="330" r:id="rId50"/>
    <p:sldId id="332" r:id="rId51"/>
    <p:sldId id="333" r:id="rId52"/>
    <p:sldId id="334" r:id="rId53"/>
    <p:sldId id="398" r:id="rId54"/>
  </p:sldIdLst>
  <p:sldSz cx="9144000" cy="6858000" type="screen4x3"/>
  <p:notesSz cx="7099300" cy="10234613"/>
  <p:embeddedFontLst>
    <p:embeddedFont>
      <p:font typeface="Calibri" panose="020F0502020204030204" pitchFamily="34" charset="0"/>
      <p:regular r:id="rId56"/>
      <p:bold r:id="rId57"/>
      <p:italic r:id="rId58"/>
      <p:boldItalic r:id="rId59"/>
    </p:embeddedFont>
    <p:embeddedFont>
      <p:font typeface="CMU Sans Serif" panose="02000603000000000000" pitchFamily="2" charset="0"/>
      <p:regular r:id="rId60"/>
      <p:bold r:id="rId61"/>
      <p:italic r:id="rId62"/>
      <p:boldItalic r:id="rId63"/>
    </p:embeddedFont>
  </p:embeddedFontLst>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tandardabschnitt" id="{A15E1AA4-5F0B-4BB1-A0A3-287BC39B88A6}">
          <p14:sldIdLst>
            <p14:sldId id="256"/>
            <p14:sldId id="327"/>
            <p14:sldId id="347"/>
            <p14:sldId id="344"/>
            <p14:sldId id="345"/>
            <p14:sldId id="346"/>
            <p14:sldId id="389"/>
            <p14:sldId id="354"/>
            <p14:sldId id="350"/>
            <p14:sldId id="355"/>
            <p14:sldId id="356"/>
            <p14:sldId id="358"/>
            <p14:sldId id="359"/>
            <p14:sldId id="368"/>
            <p14:sldId id="370"/>
            <p14:sldId id="369"/>
            <p14:sldId id="337"/>
            <p14:sldId id="366"/>
            <p14:sldId id="371"/>
            <p14:sldId id="372"/>
            <p14:sldId id="364"/>
            <p14:sldId id="360"/>
            <p14:sldId id="361"/>
            <p14:sldId id="391"/>
            <p14:sldId id="392"/>
            <p14:sldId id="393"/>
            <p14:sldId id="394"/>
            <p14:sldId id="395"/>
            <p14:sldId id="383"/>
            <p14:sldId id="374"/>
            <p14:sldId id="375"/>
            <p14:sldId id="376"/>
            <p14:sldId id="377"/>
            <p14:sldId id="378"/>
            <p14:sldId id="379"/>
            <p14:sldId id="380"/>
            <p14:sldId id="381"/>
            <p14:sldId id="270"/>
            <p14:sldId id="388"/>
            <p14:sldId id="384"/>
            <p14:sldId id="343"/>
            <p14:sldId id="342"/>
            <p14:sldId id="340"/>
            <p14:sldId id="338"/>
            <p14:sldId id="390"/>
            <p14:sldId id="396"/>
            <p14:sldId id="397"/>
            <p14:sldId id="329"/>
            <p14:sldId id="330"/>
            <p14:sldId id="332"/>
            <p14:sldId id="333"/>
            <p14:sldId id="334"/>
          </p14:sldIdLst>
        </p14:section>
        <p14:section name="Abschnitt ohne Titel" id="{00B82179-B70D-4663-A778-B95613AECE2A}">
          <p14:sldIdLst>
            <p14:sldId id="39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05050"/>
    <a:srgbClr val="323232"/>
    <a:srgbClr val="C8C8C8"/>
    <a:srgbClr val="284394"/>
    <a:srgbClr val="646464"/>
    <a:srgbClr val="999999"/>
    <a:srgbClr val="FF00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2" autoAdjust="0"/>
    <p:restoredTop sz="86133" autoAdjust="0"/>
  </p:normalViewPr>
  <p:slideViewPr>
    <p:cSldViewPr>
      <p:cViewPr>
        <p:scale>
          <a:sx n="50" d="100"/>
          <a:sy n="50" d="100"/>
        </p:scale>
        <p:origin x="-1738" y="-25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a:latin typeface="Arial" pitchFamily="34" charset="0"/>
              </a:defRPr>
            </a:lvl1pPr>
          </a:lstStyle>
          <a:p>
            <a:pPr>
              <a:defRPr/>
            </a:pPr>
            <a:endParaRPr lang="de-DE" altLang="de-DE"/>
          </a:p>
        </p:txBody>
      </p:sp>
      <p:sp>
        <p:nvSpPr>
          <p:cNvPr id="9219" name="Rectangle 3"/>
          <p:cNvSpPr>
            <a:spLocks noGrp="1" noChangeArrowheads="1"/>
          </p:cNvSpPr>
          <p:nvPr>
            <p:ph type="dt"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a:latin typeface="Arial" pitchFamily="34" charset="0"/>
              </a:defRPr>
            </a:lvl1pPr>
          </a:lstStyle>
          <a:p>
            <a:pPr>
              <a:defRPr/>
            </a:pPr>
            <a:endParaRPr lang="de-DE" altLang="de-DE"/>
          </a:p>
        </p:txBody>
      </p:sp>
      <p:sp>
        <p:nvSpPr>
          <p:cNvPr id="45060"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709613" y="4860925"/>
            <a:ext cx="5680075"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de-DE" altLang="de-DE" noProof="0" smtClean="0"/>
              <a:t>Textmasterformate durch Klicken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9222" name="Rectangle 6"/>
          <p:cNvSpPr>
            <a:spLocks noGrp="1" noChangeArrowheads="1"/>
          </p:cNvSpPr>
          <p:nvPr>
            <p:ph type="ftr" sz="quarter" idx="4"/>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a:latin typeface="Arial" pitchFamily="34" charset="0"/>
              </a:defRPr>
            </a:lvl1pPr>
          </a:lstStyle>
          <a:p>
            <a:pPr>
              <a:defRPr/>
            </a:pPr>
            <a:endParaRPr lang="de-DE" altLang="de-DE"/>
          </a:p>
        </p:txBody>
      </p:sp>
      <p:sp>
        <p:nvSpPr>
          <p:cNvPr id="9223" name="Rectangle 7"/>
          <p:cNvSpPr>
            <a:spLocks noGrp="1" noChangeArrowheads="1"/>
          </p:cNvSpPr>
          <p:nvPr>
            <p:ph type="sldNum" sz="quarter" idx="5"/>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a:latin typeface="Arial" pitchFamily="34" charset="0"/>
              </a:defRPr>
            </a:lvl1pPr>
          </a:lstStyle>
          <a:p>
            <a:pPr>
              <a:defRPr/>
            </a:pPr>
            <a:fld id="{2CAADBC5-991B-4B34-AB09-E259147A0475}" type="slidenum">
              <a:rPr lang="de-DE" altLang="de-DE"/>
              <a:pPr>
                <a:defRPr/>
              </a:pPr>
              <a:t>‹Nr.›</a:t>
            </a:fld>
            <a:endParaRPr lang="de-DE" altLang="de-DE"/>
          </a:p>
        </p:txBody>
      </p:sp>
    </p:spTree>
    <p:extLst>
      <p:ext uri="{BB962C8B-B14F-4D97-AF65-F5344CB8AC3E}">
        <p14:creationId xmlns:p14="http://schemas.microsoft.com/office/powerpoint/2010/main" val="14233995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C3118628-3B7A-441B-879E-3EAB42E7D347}" type="slidenum">
              <a:rPr lang="de-DE" altLang="de-DE" sz="1300" smtClean="0"/>
              <a:pPr eaLnBrk="1" hangingPunct="1">
                <a:spcBef>
                  <a:spcPct val="0"/>
                </a:spcBef>
              </a:pPr>
              <a:t>1</a:t>
            </a:fld>
            <a:endParaRPr lang="de-DE" altLang="de-DE" sz="1300" smtClean="0"/>
          </a:p>
        </p:txBody>
      </p:sp>
      <p:sp>
        <p:nvSpPr>
          <p:cNvPr id="46083" name="Rectangle 2"/>
          <p:cNvSpPr>
            <a:spLocks noGrp="1" noRot="1" noChangeAspect="1" noChangeArrowheads="1" noTextEdit="1"/>
          </p:cNvSpPr>
          <p:nvPr>
            <p:ph type="sldImg"/>
          </p:nvPr>
        </p:nvSpPr>
        <p:spPr>
          <a:xfrm>
            <a:off x="992188" y="768350"/>
            <a:ext cx="5114925" cy="3836988"/>
          </a:xfrm>
          <a:ln/>
        </p:spPr>
      </p:sp>
      <p:sp>
        <p:nvSpPr>
          <p:cNvPr id="46084" name="Rectangle 3"/>
          <p:cNvSpPr>
            <a:spLocks noGrp="1" noChangeArrowheads="1"/>
          </p:cNvSpPr>
          <p:nvPr>
            <p:ph type="body" idx="1"/>
          </p:nvPr>
        </p:nvSpPr>
        <p:spPr>
          <a:noFill/>
        </p:spPr>
        <p:txBody>
          <a:bodyPr/>
          <a:lstStyle/>
          <a:p>
            <a:pPr eaLnBrk="1" hangingPunct="1"/>
            <a:r>
              <a:rPr lang="de-AT" dirty="0" smtClean="0"/>
              <a:t/>
            </a:r>
            <a:br>
              <a:rPr lang="de-AT" dirty="0" smtClean="0"/>
            </a:br>
            <a:r>
              <a:rPr lang="de-AT" dirty="0" smtClean="0"/>
              <a:t>Sphärische Arrays und die 4 vergessenen Dimensionen der Raumantwort </a:t>
            </a:r>
            <a:br>
              <a:rPr lang="de-AT" dirty="0" smtClean="0"/>
            </a:br>
            <a:r>
              <a:rPr lang="de-AT" dirty="0" smtClean="0"/>
              <a:t/>
            </a:r>
            <a:br>
              <a:rPr lang="de-AT" dirty="0" smtClean="0"/>
            </a:br>
            <a:r>
              <a:rPr lang="de-AT" dirty="0" smtClean="0"/>
              <a:t>Klänge und Geräusche breiten sich im Raum auf verschiedenen Pfaden vom </a:t>
            </a:r>
            <a:r>
              <a:rPr lang="de-AT" dirty="0" err="1" smtClean="0"/>
              <a:t>Quellort</a:t>
            </a:r>
            <a:r>
              <a:rPr lang="de-AT" dirty="0" smtClean="0"/>
              <a:t> (Maschine, Musikinstrument) zum Aufnahmepunkt (</a:t>
            </a:r>
            <a:r>
              <a:rPr lang="de-AT" dirty="0" err="1" smtClean="0"/>
              <a:t>HörerIn</a:t>
            </a:r>
            <a:r>
              <a:rPr lang="de-AT" dirty="0" smtClean="0"/>
              <a:t>, Mikrofon) aus. </a:t>
            </a:r>
            <a:br>
              <a:rPr lang="de-AT" dirty="0" smtClean="0"/>
            </a:br>
            <a:r>
              <a:rPr lang="de-AT" dirty="0" smtClean="0"/>
              <a:t>Gibt die Quelle einen Impuls ab, erhalten wir am Aufnahmepunkt die Raumimpulsantwort. Sie erlaubt uns praktischer Weise, die Antwort des Raumes auf jedes beliebige Signal der Quelle zu bestimmen. Als Signal in der Zeit ist die Raumimpulsantwort also eindimensional, richtig? </a:t>
            </a:r>
            <a:br>
              <a:rPr lang="de-AT" dirty="0" smtClean="0"/>
            </a:br>
            <a:r>
              <a:rPr lang="de-AT" dirty="0" smtClean="0"/>
              <a:t>Was passiert, wenn die Quelle bloß Schall in eine Richtung verschickt und der Aufnahmepunkt bloß Schall aus einer Richtung akzeptiert? </a:t>
            </a:r>
            <a:br>
              <a:rPr lang="de-AT" dirty="0" smtClean="0"/>
            </a:br>
            <a:r>
              <a:rPr lang="de-AT" dirty="0" smtClean="0"/>
              <a:t>Wir sollten der Raumimpulsantwort die Abhängigkeiten zur Ein- und Ausstrahlungsrichtung </a:t>
            </a:r>
            <a:r>
              <a:rPr lang="de-AT" dirty="0" err="1" smtClean="0"/>
              <a:t>hinufügen</a:t>
            </a:r>
            <a:r>
              <a:rPr lang="de-AT" dirty="0" smtClean="0"/>
              <a:t>, um richtungsabhängige Schallabgabe und -aufnahme natürlicher Quellen und Empfänger zu berücksichtigen. </a:t>
            </a:r>
            <a:br>
              <a:rPr lang="de-AT" dirty="0" smtClean="0"/>
            </a:br>
            <a:r>
              <a:rPr lang="de-AT" dirty="0" smtClean="0"/>
              <a:t>Dadurch wird sie fünfdimensional, was nicht nur theoretisch interessant ist: Sphärische Lautsprecher- und Mikrofonanordnungen erlauben die Bestimmung richtungsabhängiger Raumimpulsantworten begrenzter Richtungsauflösung. </a:t>
            </a:r>
            <a:br>
              <a:rPr lang="de-AT" dirty="0" smtClean="0"/>
            </a:br>
            <a:r>
              <a:rPr lang="de-AT" dirty="0" smtClean="0"/>
              <a:t>Neben der Theorie beschreibt der Vortrag experimentelle Umsetzungen sphärischer Lautsprecher- und Mikrofonarrays, die in der letzten Dekade gelungen sind, und was mit diesen Werkzeugen praktisch erreicht werden kann. </a:t>
            </a:r>
            <a:endParaRPr lang="de-DE" altLang="de-DE" dirty="0" smtClean="0">
              <a:latin typeface="Arial" charset="0"/>
              <a:sym typeface="Wingdings" pitchFamily="2" charset="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10</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11</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12</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13</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14</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15</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16</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27254B14-9F70-4DCF-B0BC-28725571B300}" type="slidenum">
              <a:rPr lang="de-DE" altLang="de-DE" sz="1300" smtClean="0"/>
              <a:pPr eaLnBrk="1" hangingPunct="1">
                <a:spcBef>
                  <a:spcPct val="0"/>
                </a:spcBef>
              </a:pPr>
              <a:t>17</a:t>
            </a:fld>
            <a:endParaRPr lang="de-DE" altLang="de-DE" sz="1300" smtClean="0"/>
          </a:p>
        </p:txBody>
      </p:sp>
      <p:sp>
        <p:nvSpPr>
          <p:cNvPr id="55299" name="Rectangle 2"/>
          <p:cNvSpPr>
            <a:spLocks noGrp="1" noRot="1" noChangeAspect="1" noChangeArrowheads="1" noTextEdit="1"/>
          </p:cNvSpPr>
          <p:nvPr>
            <p:ph type="sldImg"/>
          </p:nvPr>
        </p:nvSpPr>
        <p:spPr>
          <a:xfrm>
            <a:off x="992188" y="768350"/>
            <a:ext cx="5114925" cy="3836988"/>
          </a:xfrm>
          <a:ln/>
        </p:spPr>
      </p:sp>
      <p:sp>
        <p:nvSpPr>
          <p:cNvPr id="55300"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27254B14-9F70-4DCF-B0BC-28725571B300}" type="slidenum">
              <a:rPr lang="de-DE" altLang="de-DE" sz="1300" smtClean="0"/>
              <a:pPr eaLnBrk="1" hangingPunct="1">
                <a:spcBef>
                  <a:spcPct val="0"/>
                </a:spcBef>
              </a:pPr>
              <a:t>18</a:t>
            </a:fld>
            <a:endParaRPr lang="de-DE" altLang="de-DE" sz="1300" smtClean="0"/>
          </a:p>
        </p:txBody>
      </p:sp>
      <p:sp>
        <p:nvSpPr>
          <p:cNvPr id="55299" name="Rectangle 2"/>
          <p:cNvSpPr>
            <a:spLocks noGrp="1" noRot="1" noChangeAspect="1" noChangeArrowheads="1" noTextEdit="1"/>
          </p:cNvSpPr>
          <p:nvPr>
            <p:ph type="sldImg"/>
          </p:nvPr>
        </p:nvSpPr>
        <p:spPr>
          <a:xfrm>
            <a:off x="992188" y="768350"/>
            <a:ext cx="5114925" cy="3836988"/>
          </a:xfrm>
          <a:ln/>
        </p:spPr>
      </p:sp>
      <p:sp>
        <p:nvSpPr>
          <p:cNvPr id="55300"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19</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5854D19-CD02-480F-9104-0F1C040A6B31}" type="slidenum">
              <a:rPr lang="de-DE" altLang="de-DE" sz="1300" smtClean="0"/>
              <a:pPr eaLnBrk="1" hangingPunct="1">
                <a:spcBef>
                  <a:spcPct val="0"/>
                </a:spcBef>
              </a:pPr>
              <a:t>2</a:t>
            </a:fld>
            <a:endParaRPr lang="de-DE" altLang="de-DE" sz="1300" smtClean="0"/>
          </a:p>
        </p:txBody>
      </p:sp>
      <p:sp>
        <p:nvSpPr>
          <p:cNvPr id="47107" name="Rectangle 2"/>
          <p:cNvSpPr>
            <a:spLocks noGrp="1" noRot="1" noChangeAspect="1" noChangeArrowheads="1" noTextEdit="1"/>
          </p:cNvSpPr>
          <p:nvPr>
            <p:ph type="sldImg"/>
          </p:nvPr>
        </p:nvSpPr>
        <p:spPr>
          <a:xfrm>
            <a:off x="992188" y="768350"/>
            <a:ext cx="5114925" cy="3836988"/>
          </a:xfrm>
          <a:ln/>
        </p:spPr>
      </p:sp>
      <p:sp>
        <p:nvSpPr>
          <p:cNvPr id="47108"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20</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21</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22</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23</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24</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25</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26</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27</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28</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3E202CB-9C35-436A-B316-F22C1AC71C0C}" type="slidenum">
              <a:rPr lang="de-DE" altLang="de-DE" sz="1300" smtClean="0"/>
              <a:pPr eaLnBrk="1" hangingPunct="1">
                <a:spcBef>
                  <a:spcPct val="0"/>
                </a:spcBef>
              </a:pPr>
              <a:t>29</a:t>
            </a:fld>
            <a:endParaRPr lang="de-DE" altLang="de-DE" sz="1300" smtClean="0"/>
          </a:p>
        </p:txBody>
      </p:sp>
      <p:sp>
        <p:nvSpPr>
          <p:cNvPr id="58371" name="Rectangle 2"/>
          <p:cNvSpPr>
            <a:spLocks noGrp="1" noRot="1" noChangeAspect="1" noChangeArrowheads="1" noTextEdit="1"/>
          </p:cNvSpPr>
          <p:nvPr>
            <p:ph type="sldImg"/>
          </p:nvPr>
        </p:nvSpPr>
        <p:spPr>
          <a:xfrm>
            <a:off x="992188" y="768350"/>
            <a:ext cx="5114925" cy="3836988"/>
          </a:xfrm>
          <a:ln/>
        </p:spPr>
      </p:sp>
      <p:sp>
        <p:nvSpPr>
          <p:cNvPr id="58372"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8F92284-0350-405D-BFA3-1D05E83103BB}" type="slidenum">
              <a:rPr lang="de-DE" altLang="de-DE" sz="1300" smtClean="0"/>
              <a:pPr eaLnBrk="1" hangingPunct="1">
                <a:spcBef>
                  <a:spcPct val="0"/>
                </a:spcBef>
              </a:pPr>
              <a:t>3</a:t>
            </a:fld>
            <a:endParaRPr lang="de-DE" altLang="de-DE" sz="1300" smtClean="0"/>
          </a:p>
        </p:txBody>
      </p:sp>
      <p:sp>
        <p:nvSpPr>
          <p:cNvPr id="48131" name="Rectangle 2"/>
          <p:cNvSpPr>
            <a:spLocks noGrp="1" noRot="1" noChangeAspect="1" noChangeArrowheads="1" noTextEdit="1"/>
          </p:cNvSpPr>
          <p:nvPr>
            <p:ph type="sldImg"/>
          </p:nvPr>
        </p:nvSpPr>
        <p:spPr>
          <a:xfrm>
            <a:off x="992188" y="768350"/>
            <a:ext cx="5114925" cy="3836988"/>
          </a:xfrm>
          <a:ln/>
        </p:spPr>
      </p:sp>
      <p:sp>
        <p:nvSpPr>
          <p:cNvPr id="48132"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39</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3E202CB-9C35-436A-B316-F22C1AC71C0C}" type="slidenum">
              <a:rPr lang="de-DE" altLang="de-DE" sz="1300" smtClean="0"/>
              <a:pPr eaLnBrk="1" hangingPunct="1">
                <a:spcBef>
                  <a:spcPct val="0"/>
                </a:spcBef>
              </a:pPr>
              <a:t>40</a:t>
            </a:fld>
            <a:endParaRPr lang="de-DE" altLang="de-DE" sz="1300" smtClean="0"/>
          </a:p>
        </p:txBody>
      </p:sp>
      <p:sp>
        <p:nvSpPr>
          <p:cNvPr id="58371" name="Rectangle 2"/>
          <p:cNvSpPr>
            <a:spLocks noGrp="1" noRot="1" noChangeAspect="1" noChangeArrowheads="1" noTextEdit="1"/>
          </p:cNvSpPr>
          <p:nvPr>
            <p:ph type="sldImg"/>
          </p:nvPr>
        </p:nvSpPr>
        <p:spPr>
          <a:xfrm>
            <a:off x="992188" y="768350"/>
            <a:ext cx="5114925" cy="3836988"/>
          </a:xfrm>
          <a:ln/>
        </p:spPr>
      </p:sp>
      <p:sp>
        <p:nvSpPr>
          <p:cNvPr id="58372"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6D6275C-DC32-4C65-BEF3-9140E11F3982}" type="slidenum">
              <a:rPr lang="de-DE" altLang="de-DE" sz="1300" smtClean="0"/>
              <a:pPr eaLnBrk="1" hangingPunct="1">
                <a:spcBef>
                  <a:spcPct val="0"/>
                </a:spcBef>
              </a:pPr>
              <a:t>48</a:t>
            </a:fld>
            <a:endParaRPr lang="de-DE" altLang="de-DE" sz="1300" smtClean="0"/>
          </a:p>
        </p:txBody>
      </p:sp>
      <p:sp>
        <p:nvSpPr>
          <p:cNvPr id="60419" name="Rectangle 2"/>
          <p:cNvSpPr>
            <a:spLocks noGrp="1" noRot="1" noChangeAspect="1" noChangeArrowheads="1" noTextEdit="1"/>
          </p:cNvSpPr>
          <p:nvPr>
            <p:ph type="sldImg"/>
          </p:nvPr>
        </p:nvSpPr>
        <p:spPr>
          <a:xfrm>
            <a:off x="1041400" y="762000"/>
            <a:ext cx="5080000" cy="3810000"/>
          </a:xfrm>
          <a:ln/>
        </p:spPr>
      </p:sp>
      <p:sp>
        <p:nvSpPr>
          <p:cNvPr id="60420" name="Rectangle 3"/>
          <p:cNvSpPr>
            <a:spLocks noGrp="1" noChangeArrowheads="1"/>
          </p:cNvSpPr>
          <p:nvPr>
            <p:ph type="body" idx="1"/>
          </p:nvPr>
        </p:nvSpPr>
        <p:spPr>
          <a:xfrm>
            <a:off x="914400" y="4876800"/>
            <a:ext cx="5257800" cy="4572000"/>
          </a:xfrm>
          <a:noFill/>
        </p:spPr>
        <p:txBody>
          <a:bodyPr/>
          <a:lstStyle/>
          <a:p>
            <a:pPr eaLnBrk="1" hangingPunct="1"/>
            <a:endParaRPr lang="de-DE" altLang="de-DE"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E3C98865-FDE8-4782-AE76-284E51CB0747}" type="slidenum">
              <a:rPr lang="de-DE" altLang="de-DE" sz="1300" smtClean="0"/>
              <a:pPr eaLnBrk="1" hangingPunct="1">
                <a:spcBef>
                  <a:spcPct val="0"/>
                </a:spcBef>
              </a:pPr>
              <a:t>49</a:t>
            </a:fld>
            <a:endParaRPr lang="de-DE" altLang="de-DE" sz="1300" smtClean="0"/>
          </a:p>
        </p:txBody>
      </p:sp>
      <p:sp>
        <p:nvSpPr>
          <p:cNvPr id="61443" name="Rectangle 2"/>
          <p:cNvSpPr>
            <a:spLocks noGrp="1" noRot="1" noChangeAspect="1" noChangeArrowheads="1" noTextEdit="1"/>
          </p:cNvSpPr>
          <p:nvPr>
            <p:ph type="sldImg"/>
          </p:nvPr>
        </p:nvSpPr>
        <p:spPr>
          <a:xfrm>
            <a:off x="1041400" y="762000"/>
            <a:ext cx="5080000" cy="3810000"/>
          </a:xfrm>
          <a:ln/>
        </p:spPr>
      </p:sp>
      <p:sp>
        <p:nvSpPr>
          <p:cNvPr id="61444" name="Rectangle 3"/>
          <p:cNvSpPr>
            <a:spLocks noGrp="1" noChangeArrowheads="1"/>
          </p:cNvSpPr>
          <p:nvPr>
            <p:ph type="body" idx="1"/>
          </p:nvPr>
        </p:nvSpPr>
        <p:spPr>
          <a:xfrm>
            <a:off x="914400" y="4876800"/>
            <a:ext cx="5257800" cy="4572000"/>
          </a:xfrm>
          <a:noFill/>
        </p:spPr>
        <p:txBody>
          <a:bodyPr/>
          <a:lstStyle/>
          <a:p>
            <a:pPr eaLnBrk="1" hangingPunct="1"/>
            <a:endParaRPr lang="de-DE" altLang="de-DE" smtClean="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276B0CD-28B8-4406-9770-50EFA1540037}" type="slidenum">
              <a:rPr lang="de-DE" altLang="de-DE" sz="1300" smtClean="0"/>
              <a:pPr eaLnBrk="1" hangingPunct="1">
                <a:spcBef>
                  <a:spcPct val="0"/>
                </a:spcBef>
              </a:pPr>
              <a:t>52</a:t>
            </a:fld>
            <a:endParaRPr lang="de-DE" altLang="de-DE" sz="1300" smtClean="0"/>
          </a:p>
        </p:txBody>
      </p:sp>
      <p:sp>
        <p:nvSpPr>
          <p:cNvPr id="62467" name="Rectangle 2"/>
          <p:cNvSpPr>
            <a:spLocks noGrp="1" noRot="1" noChangeAspect="1" noChangeArrowheads="1" noTextEdit="1"/>
          </p:cNvSpPr>
          <p:nvPr>
            <p:ph type="sldImg"/>
          </p:nvPr>
        </p:nvSpPr>
        <p:spPr>
          <a:xfrm>
            <a:off x="992188" y="768350"/>
            <a:ext cx="5114925" cy="3836988"/>
          </a:xfrm>
          <a:ln/>
        </p:spPr>
      </p:sp>
      <p:sp>
        <p:nvSpPr>
          <p:cNvPr id="62468"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4F0FA2BC-5FDD-434C-A6AD-C65F83C7BAE5}" type="slidenum">
              <a:rPr lang="de-DE" altLang="de-DE" sz="1300" smtClean="0"/>
              <a:pPr eaLnBrk="1" hangingPunct="1">
                <a:spcBef>
                  <a:spcPct val="0"/>
                </a:spcBef>
              </a:pPr>
              <a:t>4</a:t>
            </a:fld>
            <a:endParaRPr lang="de-DE" altLang="de-DE" sz="1300" smtClean="0"/>
          </a:p>
        </p:txBody>
      </p:sp>
      <p:sp>
        <p:nvSpPr>
          <p:cNvPr id="49155" name="Rectangle 2"/>
          <p:cNvSpPr>
            <a:spLocks noGrp="1" noRot="1" noChangeAspect="1" noChangeArrowheads="1" noTextEdit="1"/>
          </p:cNvSpPr>
          <p:nvPr>
            <p:ph type="sldImg"/>
          </p:nvPr>
        </p:nvSpPr>
        <p:spPr>
          <a:xfrm>
            <a:off x="992188" y="768350"/>
            <a:ext cx="5114925" cy="3836988"/>
          </a:xfrm>
          <a:ln/>
        </p:spPr>
      </p:sp>
      <p:sp>
        <p:nvSpPr>
          <p:cNvPr id="4915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D125BE83-3AC9-48A3-B81C-E8C9946BFD25}" type="slidenum">
              <a:rPr lang="de-DE" altLang="de-DE" sz="1300" smtClean="0"/>
              <a:pPr eaLnBrk="1" hangingPunct="1">
                <a:spcBef>
                  <a:spcPct val="0"/>
                </a:spcBef>
              </a:pPr>
              <a:t>5</a:t>
            </a:fld>
            <a:endParaRPr lang="de-DE" altLang="de-DE" sz="1300" smtClean="0"/>
          </a:p>
        </p:txBody>
      </p:sp>
      <p:sp>
        <p:nvSpPr>
          <p:cNvPr id="50179" name="Rectangle 2"/>
          <p:cNvSpPr>
            <a:spLocks noGrp="1" noRot="1" noChangeAspect="1" noChangeArrowheads="1" noTextEdit="1"/>
          </p:cNvSpPr>
          <p:nvPr>
            <p:ph type="sldImg"/>
          </p:nvPr>
        </p:nvSpPr>
        <p:spPr>
          <a:xfrm>
            <a:off x="992188" y="768350"/>
            <a:ext cx="5114925" cy="3836988"/>
          </a:xfrm>
          <a:ln/>
        </p:spPr>
      </p:sp>
      <p:sp>
        <p:nvSpPr>
          <p:cNvPr id="50180"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EE1AF33-5A32-4C7B-9285-5D2B1919C14F}" type="slidenum">
              <a:rPr lang="de-DE" altLang="de-DE" sz="1300" smtClean="0"/>
              <a:pPr eaLnBrk="1" hangingPunct="1">
                <a:spcBef>
                  <a:spcPct val="0"/>
                </a:spcBef>
              </a:pPr>
              <a:t>6</a:t>
            </a:fld>
            <a:endParaRPr lang="de-DE" altLang="de-DE" sz="1300" smtClean="0"/>
          </a:p>
        </p:txBody>
      </p:sp>
      <p:sp>
        <p:nvSpPr>
          <p:cNvPr id="51203" name="Rectangle 2"/>
          <p:cNvSpPr>
            <a:spLocks noGrp="1" noRot="1" noChangeAspect="1" noChangeArrowheads="1" noTextEdit="1"/>
          </p:cNvSpPr>
          <p:nvPr>
            <p:ph type="sldImg"/>
          </p:nvPr>
        </p:nvSpPr>
        <p:spPr>
          <a:xfrm>
            <a:off x="992188" y="768350"/>
            <a:ext cx="5114925" cy="3836988"/>
          </a:xfrm>
          <a:ln/>
        </p:spPr>
      </p:sp>
      <p:sp>
        <p:nvSpPr>
          <p:cNvPr id="51204"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EE1AF33-5A32-4C7B-9285-5D2B1919C14F}" type="slidenum">
              <a:rPr lang="de-DE" altLang="de-DE" sz="1300" smtClean="0"/>
              <a:pPr eaLnBrk="1" hangingPunct="1">
                <a:spcBef>
                  <a:spcPct val="0"/>
                </a:spcBef>
              </a:pPr>
              <a:t>7</a:t>
            </a:fld>
            <a:endParaRPr lang="de-DE" altLang="de-DE" sz="1300" smtClean="0"/>
          </a:p>
        </p:txBody>
      </p:sp>
      <p:sp>
        <p:nvSpPr>
          <p:cNvPr id="51203" name="Rectangle 2"/>
          <p:cNvSpPr>
            <a:spLocks noGrp="1" noRot="1" noChangeAspect="1" noChangeArrowheads="1" noTextEdit="1"/>
          </p:cNvSpPr>
          <p:nvPr>
            <p:ph type="sldImg"/>
          </p:nvPr>
        </p:nvSpPr>
        <p:spPr>
          <a:xfrm>
            <a:off x="992188" y="768350"/>
            <a:ext cx="5114925" cy="3836988"/>
          </a:xfrm>
          <a:ln/>
        </p:spPr>
      </p:sp>
      <p:sp>
        <p:nvSpPr>
          <p:cNvPr id="51204"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3CDA040-5D8F-445A-8DBD-2F2F6E64019E}" type="slidenum">
              <a:rPr lang="de-DE" altLang="de-DE" sz="1300" smtClean="0"/>
              <a:pPr eaLnBrk="1" hangingPunct="1">
                <a:spcBef>
                  <a:spcPct val="0"/>
                </a:spcBef>
              </a:pPr>
              <a:t>8</a:t>
            </a:fld>
            <a:endParaRPr lang="de-DE" altLang="de-DE" sz="1300" smtClean="0"/>
          </a:p>
        </p:txBody>
      </p:sp>
      <p:sp>
        <p:nvSpPr>
          <p:cNvPr id="53251" name="Rectangle 2"/>
          <p:cNvSpPr>
            <a:spLocks noGrp="1" noRot="1" noChangeAspect="1" noChangeArrowheads="1" noTextEdit="1"/>
          </p:cNvSpPr>
          <p:nvPr>
            <p:ph type="sldImg"/>
          </p:nvPr>
        </p:nvSpPr>
        <p:spPr>
          <a:xfrm>
            <a:off x="992188" y="768350"/>
            <a:ext cx="5114925" cy="3836988"/>
          </a:xfrm>
          <a:ln/>
        </p:spPr>
      </p:sp>
      <p:sp>
        <p:nvSpPr>
          <p:cNvPr id="53252"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7173119B-2DB6-4FF8-922F-1DE45F12FFA0}" type="slidenum">
              <a:rPr lang="de-DE" altLang="de-DE" sz="1300" smtClean="0"/>
              <a:pPr eaLnBrk="1" hangingPunct="1">
                <a:spcBef>
                  <a:spcPct val="0"/>
                </a:spcBef>
              </a:pPr>
              <a:t>9</a:t>
            </a:fld>
            <a:endParaRPr lang="de-DE" altLang="de-DE" sz="1300" smtClean="0"/>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p:spPr>
        <p:txBody>
          <a:bodyPr/>
          <a:lstStyle/>
          <a:p>
            <a:pPr eaLnBrk="1" hangingPunct="1"/>
            <a:endParaRPr lang="de-DE" altLang="de-DE"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descr="logo_neu"/>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67625" y="0"/>
            <a:ext cx="107315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7" descr="KUG_weiss-transparen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7950" y="115888"/>
            <a:ext cx="1547813"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2051050" y="1916113"/>
            <a:ext cx="6764338" cy="1684337"/>
          </a:xfrm>
        </p:spPr>
        <p:txBody>
          <a:bodyPr/>
          <a:lstStyle>
            <a:lvl1pPr algn="r">
              <a:defRPr sz="3200"/>
            </a:lvl1pPr>
          </a:lstStyle>
          <a:p>
            <a:pPr lvl="0"/>
            <a:r>
              <a:rPr lang="de-DE" altLang="de-DE" noProof="0" smtClean="0"/>
              <a:t>This is a quite long</a:t>
            </a:r>
            <a:br>
              <a:rPr lang="de-DE" altLang="de-DE" noProof="0" smtClean="0"/>
            </a:br>
            <a:r>
              <a:rPr lang="de-DE" altLang="de-DE" noProof="0" smtClean="0"/>
              <a:t>Presentation Title</a:t>
            </a:r>
          </a:p>
        </p:txBody>
      </p:sp>
      <p:sp>
        <p:nvSpPr>
          <p:cNvPr id="4099" name="Rectangle 3"/>
          <p:cNvSpPr>
            <a:spLocks noGrp="1" noChangeArrowheads="1"/>
          </p:cNvSpPr>
          <p:nvPr>
            <p:ph type="subTitle" idx="1"/>
          </p:nvPr>
        </p:nvSpPr>
        <p:spPr>
          <a:xfrm>
            <a:off x="3563938" y="4221163"/>
            <a:ext cx="5248275" cy="912812"/>
          </a:xfrm>
        </p:spPr>
        <p:txBody>
          <a:bodyPr/>
          <a:lstStyle>
            <a:lvl1pPr marL="0" indent="0" algn="r">
              <a:buFontTx/>
              <a:buNone/>
              <a:defRPr b="1"/>
            </a:lvl1pPr>
          </a:lstStyle>
          <a:p>
            <a:pPr lvl="0"/>
            <a:r>
              <a:rPr lang="de-DE" altLang="de-DE" noProof="0" smtClean="0"/>
              <a:t>Presenter</a:t>
            </a:r>
          </a:p>
        </p:txBody>
      </p:sp>
    </p:spTree>
    <p:extLst>
      <p:ext uri="{BB962C8B-B14F-4D97-AF65-F5344CB8AC3E}">
        <p14:creationId xmlns:p14="http://schemas.microsoft.com/office/powerpoint/2010/main" val="4285696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5" name="Rectangle 6"/>
          <p:cNvSpPr>
            <a:spLocks noGrp="1" noChangeArrowheads="1"/>
          </p:cNvSpPr>
          <p:nvPr>
            <p:ph type="sldNum" sz="quarter" idx="11"/>
          </p:nvPr>
        </p:nvSpPr>
        <p:spPr>
          <a:ln/>
        </p:spPr>
        <p:txBody>
          <a:bodyPr/>
          <a:lstStyle>
            <a:lvl1pPr>
              <a:defRPr/>
            </a:lvl1pPr>
          </a:lstStyle>
          <a:p>
            <a:pPr>
              <a:defRPr/>
            </a:pPr>
            <a:fld id="{18B172A4-3971-410F-B93B-A4364F1D5537}" type="slidenum">
              <a:rPr lang="de-DE" altLang="de-DE"/>
              <a:pPr>
                <a:defRPr/>
              </a:pPr>
              <a:t>‹Nr.›</a:t>
            </a:fld>
            <a:endParaRPr lang="de-DE" altLang="de-DE"/>
          </a:p>
        </p:txBody>
      </p:sp>
    </p:spTree>
    <p:extLst>
      <p:ext uri="{BB962C8B-B14F-4D97-AF65-F5344CB8AC3E}">
        <p14:creationId xmlns:p14="http://schemas.microsoft.com/office/powerpoint/2010/main" val="1100212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78613" y="260350"/>
            <a:ext cx="2141537" cy="6048375"/>
          </a:xfrm>
        </p:spPr>
        <p:txBody>
          <a:bodyPr vert="eaVert"/>
          <a:lstStyle/>
          <a:p>
            <a:r>
              <a:rPr lang="de-DE" smtClean="0"/>
              <a:t>Titelmasterformat durch Klicken bearbeiten</a:t>
            </a:r>
            <a:endParaRPr lang="de-AT"/>
          </a:p>
        </p:txBody>
      </p:sp>
      <p:sp>
        <p:nvSpPr>
          <p:cNvPr id="3" name="Vertikaler Textplatzhalter 2"/>
          <p:cNvSpPr>
            <a:spLocks noGrp="1"/>
          </p:cNvSpPr>
          <p:nvPr>
            <p:ph type="body" orient="vert" idx="1"/>
          </p:nvPr>
        </p:nvSpPr>
        <p:spPr>
          <a:xfrm>
            <a:off x="250825" y="260350"/>
            <a:ext cx="6275388" cy="604837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5" name="Rectangle 6"/>
          <p:cNvSpPr>
            <a:spLocks noGrp="1" noChangeArrowheads="1"/>
          </p:cNvSpPr>
          <p:nvPr>
            <p:ph type="sldNum" sz="quarter" idx="11"/>
          </p:nvPr>
        </p:nvSpPr>
        <p:spPr>
          <a:ln/>
        </p:spPr>
        <p:txBody>
          <a:bodyPr/>
          <a:lstStyle>
            <a:lvl1pPr>
              <a:defRPr/>
            </a:lvl1pPr>
          </a:lstStyle>
          <a:p>
            <a:pPr>
              <a:defRPr/>
            </a:pPr>
            <a:fld id="{38A11DF3-267F-47FF-9E4D-D430D5859D33}" type="slidenum">
              <a:rPr lang="de-DE" altLang="de-DE"/>
              <a:pPr>
                <a:defRPr/>
              </a:pPr>
              <a:t>‹Nr.›</a:t>
            </a:fld>
            <a:endParaRPr lang="de-DE" altLang="de-DE"/>
          </a:p>
        </p:txBody>
      </p:sp>
    </p:spTree>
    <p:extLst>
      <p:ext uri="{BB962C8B-B14F-4D97-AF65-F5344CB8AC3E}">
        <p14:creationId xmlns:p14="http://schemas.microsoft.com/office/powerpoint/2010/main" val="2856513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el, Tex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250825" y="260350"/>
            <a:ext cx="8569325" cy="576263"/>
          </a:xfrm>
        </p:spPr>
        <p:txBody>
          <a:bodyPr/>
          <a:lstStyle/>
          <a:p>
            <a:r>
              <a:rPr lang="de-DE" smtClean="0"/>
              <a:t>Titelmasterformat durch Klicken bearbeiten</a:t>
            </a:r>
            <a:endParaRPr lang="de-AT"/>
          </a:p>
        </p:txBody>
      </p:sp>
      <p:sp>
        <p:nvSpPr>
          <p:cNvPr id="3" name="Textplatzhalter 2"/>
          <p:cNvSpPr>
            <a:spLocks noGrp="1"/>
          </p:cNvSpPr>
          <p:nvPr>
            <p:ph type="body" sz="half" idx="1"/>
          </p:nvPr>
        </p:nvSpPr>
        <p:spPr>
          <a:xfrm>
            <a:off x="250825" y="981075"/>
            <a:ext cx="4208463" cy="5327650"/>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quarter" idx="2"/>
          </p:nvPr>
        </p:nvSpPr>
        <p:spPr>
          <a:xfrm>
            <a:off x="4611688" y="981075"/>
            <a:ext cx="4208462" cy="258762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Inhaltsplatzhalter 4"/>
          <p:cNvSpPr>
            <a:spLocks noGrp="1"/>
          </p:cNvSpPr>
          <p:nvPr>
            <p:ph sz="quarter" idx="3"/>
          </p:nvPr>
        </p:nvSpPr>
        <p:spPr>
          <a:xfrm>
            <a:off x="4611688" y="3721100"/>
            <a:ext cx="4208462" cy="2587625"/>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6"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7" name="Rectangle 6"/>
          <p:cNvSpPr>
            <a:spLocks noGrp="1" noChangeArrowheads="1"/>
          </p:cNvSpPr>
          <p:nvPr>
            <p:ph type="sldNum" sz="quarter" idx="11"/>
          </p:nvPr>
        </p:nvSpPr>
        <p:spPr>
          <a:ln/>
        </p:spPr>
        <p:txBody>
          <a:bodyPr/>
          <a:lstStyle>
            <a:lvl1pPr>
              <a:defRPr/>
            </a:lvl1pPr>
          </a:lstStyle>
          <a:p>
            <a:pPr>
              <a:defRPr/>
            </a:pPr>
            <a:fld id="{0BD956BB-D954-488D-9C97-D3EE00A04DB7}" type="slidenum">
              <a:rPr lang="de-DE" altLang="de-DE"/>
              <a:pPr>
                <a:defRPr/>
              </a:pPr>
              <a:t>‹Nr.›</a:t>
            </a:fld>
            <a:endParaRPr lang="de-DE" altLang="de-DE"/>
          </a:p>
        </p:txBody>
      </p:sp>
    </p:spTree>
    <p:extLst>
      <p:ext uri="{BB962C8B-B14F-4D97-AF65-F5344CB8AC3E}">
        <p14:creationId xmlns:p14="http://schemas.microsoft.com/office/powerpoint/2010/main" val="293283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5" name="Rectangle 6"/>
          <p:cNvSpPr>
            <a:spLocks noGrp="1" noChangeArrowheads="1"/>
          </p:cNvSpPr>
          <p:nvPr>
            <p:ph type="sldNum" sz="quarter" idx="11"/>
          </p:nvPr>
        </p:nvSpPr>
        <p:spPr>
          <a:ln/>
        </p:spPr>
        <p:txBody>
          <a:bodyPr/>
          <a:lstStyle>
            <a:lvl1pPr>
              <a:defRPr/>
            </a:lvl1pPr>
          </a:lstStyle>
          <a:p>
            <a:pPr>
              <a:defRPr/>
            </a:pPr>
            <a:fld id="{6612D802-5E76-44A1-AE3E-60C33DCE901F}" type="slidenum">
              <a:rPr lang="de-DE" altLang="de-DE"/>
              <a:pPr>
                <a:defRPr/>
              </a:pPr>
              <a:t>‹Nr.›</a:t>
            </a:fld>
            <a:endParaRPr lang="de-DE" altLang="de-DE"/>
          </a:p>
        </p:txBody>
      </p:sp>
    </p:spTree>
    <p:extLst>
      <p:ext uri="{BB962C8B-B14F-4D97-AF65-F5344CB8AC3E}">
        <p14:creationId xmlns:p14="http://schemas.microsoft.com/office/powerpoint/2010/main" val="1232738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AT"/>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5" name="Rectangle 6"/>
          <p:cNvSpPr>
            <a:spLocks noGrp="1" noChangeArrowheads="1"/>
          </p:cNvSpPr>
          <p:nvPr>
            <p:ph type="sldNum" sz="quarter" idx="11"/>
          </p:nvPr>
        </p:nvSpPr>
        <p:spPr>
          <a:ln/>
        </p:spPr>
        <p:txBody>
          <a:bodyPr/>
          <a:lstStyle>
            <a:lvl1pPr>
              <a:defRPr/>
            </a:lvl1pPr>
          </a:lstStyle>
          <a:p>
            <a:pPr>
              <a:defRPr/>
            </a:pPr>
            <a:fld id="{64BA1831-82A0-4D92-A70C-39CD0A998898}" type="slidenum">
              <a:rPr lang="de-DE" altLang="de-DE"/>
              <a:pPr>
                <a:defRPr/>
              </a:pPr>
              <a:t>‹Nr.›</a:t>
            </a:fld>
            <a:endParaRPr lang="de-DE" altLang="de-DE"/>
          </a:p>
        </p:txBody>
      </p:sp>
    </p:spTree>
    <p:extLst>
      <p:ext uri="{BB962C8B-B14F-4D97-AF65-F5344CB8AC3E}">
        <p14:creationId xmlns:p14="http://schemas.microsoft.com/office/powerpoint/2010/main" val="138904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Inhaltsplatzhalter 2"/>
          <p:cNvSpPr>
            <a:spLocks noGrp="1"/>
          </p:cNvSpPr>
          <p:nvPr>
            <p:ph sz="half" idx="1"/>
          </p:nvPr>
        </p:nvSpPr>
        <p:spPr>
          <a:xfrm>
            <a:off x="250825" y="981075"/>
            <a:ext cx="4208463" cy="5327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Inhaltsplatzhalter 3"/>
          <p:cNvSpPr>
            <a:spLocks noGrp="1"/>
          </p:cNvSpPr>
          <p:nvPr>
            <p:ph sz="half" idx="2"/>
          </p:nvPr>
        </p:nvSpPr>
        <p:spPr>
          <a:xfrm>
            <a:off x="4611688" y="981075"/>
            <a:ext cx="4208462" cy="5327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6" name="Rectangle 6"/>
          <p:cNvSpPr>
            <a:spLocks noGrp="1" noChangeArrowheads="1"/>
          </p:cNvSpPr>
          <p:nvPr>
            <p:ph type="sldNum" sz="quarter" idx="11"/>
          </p:nvPr>
        </p:nvSpPr>
        <p:spPr>
          <a:ln/>
        </p:spPr>
        <p:txBody>
          <a:bodyPr/>
          <a:lstStyle>
            <a:lvl1pPr>
              <a:defRPr/>
            </a:lvl1pPr>
          </a:lstStyle>
          <a:p>
            <a:pPr>
              <a:defRPr/>
            </a:pPr>
            <a:fld id="{9B1EC638-7A49-4018-92A2-D88D9D4AB420}" type="slidenum">
              <a:rPr lang="de-DE" altLang="de-DE"/>
              <a:pPr>
                <a:defRPr/>
              </a:pPr>
              <a:t>‹Nr.›</a:t>
            </a:fld>
            <a:endParaRPr lang="de-DE" altLang="de-DE"/>
          </a:p>
        </p:txBody>
      </p:sp>
    </p:spTree>
    <p:extLst>
      <p:ext uri="{BB962C8B-B14F-4D97-AF65-F5344CB8AC3E}">
        <p14:creationId xmlns:p14="http://schemas.microsoft.com/office/powerpoint/2010/main" val="2920210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AT"/>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7"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8" name="Rectangle 6"/>
          <p:cNvSpPr>
            <a:spLocks noGrp="1" noChangeArrowheads="1"/>
          </p:cNvSpPr>
          <p:nvPr>
            <p:ph type="sldNum" sz="quarter" idx="11"/>
          </p:nvPr>
        </p:nvSpPr>
        <p:spPr>
          <a:ln/>
        </p:spPr>
        <p:txBody>
          <a:bodyPr/>
          <a:lstStyle>
            <a:lvl1pPr>
              <a:defRPr/>
            </a:lvl1pPr>
          </a:lstStyle>
          <a:p>
            <a:pPr>
              <a:defRPr/>
            </a:pPr>
            <a:fld id="{990B6496-07E9-4BBB-AEB7-0A07854E431E}" type="slidenum">
              <a:rPr lang="de-DE" altLang="de-DE"/>
              <a:pPr>
                <a:defRPr/>
              </a:pPr>
              <a:t>‹Nr.›</a:t>
            </a:fld>
            <a:endParaRPr lang="de-DE" altLang="de-DE"/>
          </a:p>
        </p:txBody>
      </p:sp>
    </p:spTree>
    <p:extLst>
      <p:ext uri="{BB962C8B-B14F-4D97-AF65-F5344CB8AC3E}">
        <p14:creationId xmlns:p14="http://schemas.microsoft.com/office/powerpoint/2010/main" val="3935062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4" name="Rectangle 6"/>
          <p:cNvSpPr>
            <a:spLocks noGrp="1" noChangeArrowheads="1"/>
          </p:cNvSpPr>
          <p:nvPr>
            <p:ph type="sldNum" sz="quarter" idx="11"/>
          </p:nvPr>
        </p:nvSpPr>
        <p:spPr>
          <a:ln/>
        </p:spPr>
        <p:txBody>
          <a:bodyPr/>
          <a:lstStyle>
            <a:lvl1pPr>
              <a:defRPr/>
            </a:lvl1pPr>
          </a:lstStyle>
          <a:p>
            <a:pPr>
              <a:defRPr/>
            </a:pPr>
            <a:fld id="{6C6E3CD5-1A70-4571-877C-F616BBAC5AF4}" type="slidenum">
              <a:rPr lang="de-DE" altLang="de-DE"/>
              <a:pPr>
                <a:defRPr/>
              </a:pPr>
              <a:t>‹Nr.›</a:t>
            </a:fld>
            <a:endParaRPr lang="de-DE" altLang="de-DE"/>
          </a:p>
        </p:txBody>
      </p:sp>
    </p:spTree>
    <p:extLst>
      <p:ext uri="{BB962C8B-B14F-4D97-AF65-F5344CB8AC3E}">
        <p14:creationId xmlns:p14="http://schemas.microsoft.com/office/powerpoint/2010/main" val="2198590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3" name="Rectangle 6"/>
          <p:cNvSpPr>
            <a:spLocks noGrp="1" noChangeArrowheads="1"/>
          </p:cNvSpPr>
          <p:nvPr>
            <p:ph type="sldNum" sz="quarter" idx="11"/>
          </p:nvPr>
        </p:nvSpPr>
        <p:spPr>
          <a:ln/>
        </p:spPr>
        <p:txBody>
          <a:bodyPr/>
          <a:lstStyle>
            <a:lvl1pPr>
              <a:defRPr/>
            </a:lvl1pPr>
          </a:lstStyle>
          <a:p>
            <a:pPr>
              <a:defRPr/>
            </a:pPr>
            <a:fld id="{4F7975E2-EC22-4DDC-9B0E-17A225707D73}" type="slidenum">
              <a:rPr lang="de-DE" altLang="de-DE"/>
              <a:pPr>
                <a:defRPr/>
              </a:pPr>
              <a:t>‹Nr.›</a:t>
            </a:fld>
            <a:endParaRPr lang="de-DE" altLang="de-DE"/>
          </a:p>
        </p:txBody>
      </p:sp>
    </p:spTree>
    <p:extLst>
      <p:ext uri="{BB962C8B-B14F-4D97-AF65-F5344CB8AC3E}">
        <p14:creationId xmlns:p14="http://schemas.microsoft.com/office/powerpoint/2010/main" val="173167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AT"/>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6" name="Rectangle 6"/>
          <p:cNvSpPr>
            <a:spLocks noGrp="1" noChangeArrowheads="1"/>
          </p:cNvSpPr>
          <p:nvPr>
            <p:ph type="sldNum" sz="quarter" idx="11"/>
          </p:nvPr>
        </p:nvSpPr>
        <p:spPr>
          <a:ln/>
        </p:spPr>
        <p:txBody>
          <a:bodyPr/>
          <a:lstStyle>
            <a:lvl1pPr>
              <a:defRPr/>
            </a:lvl1pPr>
          </a:lstStyle>
          <a:p>
            <a:pPr>
              <a:defRPr/>
            </a:pPr>
            <a:fld id="{E67E1F12-9629-46C3-8195-40EB83ADED4F}" type="slidenum">
              <a:rPr lang="de-DE" altLang="de-DE"/>
              <a:pPr>
                <a:defRPr/>
              </a:pPr>
              <a:t>‹Nr.›</a:t>
            </a:fld>
            <a:endParaRPr lang="de-DE" altLang="de-DE"/>
          </a:p>
        </p:txBody>
      </p:sp>
    </p:spTree>
    <p:extLst>
      <p:ext uri="{BB962C8B-B14F-4D97-AF65-F5344CB8AC3E}">
        <p14:creationId xmlns:p14="http://schemas.microsoft.com/office/powerpoint/2010/main" val="298125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AT"/>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AT"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ltLang="de-DE"/>
              <a:t>Holofonie für Musikinstrumente.                        Franz Zotter                               DAGA 2012</a:t>
            </a:r>
          </a:p>
        </p:txBody>
      </p:sp>
      <p:sp>
        <p:nvSpPr>
          <p:cNvPr id="6" name="Rectangle 6"/>
          <p:cNvSpPr>
            <a:spLocks noGrp="1" noChangeArrowheads="1"/>
          </p:cNvSpPr>
          <p:nvPr>
            <p:ph type="sldNum" sz="quarter" idx="11"/>
          </p:nvPr>
        </p:nvSpPr>
        <p:spPr>
          <a:ln/>
        </p:spPr>
        <p:txBody>
          <a:bodyPr/>
          <a:lstStyle>
            <a:lvl1pPr>
              <a:defRPr/>
            </a:lvl1pPr>
          </a:lstStyle>
          <a:p>
            <a:pPr>
              <a:defRPr/>
            </a:pPr>
            <a:fld id="{4F00D3BB-D027-472F-A21D-3E54A96A682F}" type="slidenum">
              <a:rPr lang="de-DE" altLang="de-DE"/>
              <a:pPr>
                <a:defRPr/>
              </a:pPr>
              <a:t>‹Nr.›</a:t>
            </a:fld>
            <a:endParaRPr lang="de-DE" altLang="de-DE"/>
          </a:p>
        </p:txBody>
      </p:sp>
    </p:spTree>
    <p:extLst>
      <p:ext uri="{BB962C8B-B14F-4D97-AF65-F5344CB8AC3E}">
        <p14:creationId xmlns:p14="http://schemas.microsoft.com/office/powerpoint/2010/main" val="4025604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50825" y="260350"/>
            <a:ext cx="8569325"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smtClean="0"/>
              <a:t>This is a fantastic headline</a:t>
            </a:r>
          </a:p>
        </p:txBody>
      </p:sp>
      <p:sp>
        <p:nvSpPr>
          <p:cNvPr id="1027" name="Rectangle 3"/>
          <p:cNvSpPr>
            <a:spLocks noGrp="1" noChangeArrowheads="1"/>
          </p:cNvSpPr>
          <p:nvPr>
            <p:ph type="body" idx="1"/>
          </p:nvPr>
        </p:nvSpPr>
        <p:spPr bwMode="auto">
          <a:xfrm>
            <a:off x="250825" y="981075"/>
            <a:ext cx="8569325" cy="532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smtClean="0"/>
              <a:t>First Level Item</a:t>
            </a:r>
          </a:p>
          <a:p>
            <a:pPr lvl="1"/>
            <a:r>
              <a:rPr lang="de-DE" altLang="de-DE" smtClean="0"/>
              <a:t>Second Level Item</a:t>
            </a:r>
          </a:p>
          <a:p>
            <a:pPr lvl="2"/>
            <a:r>
              <a:rPr lang="de-DE" altLang="de-DE" smtClean="0"/>
              <a:t>Third Level Item</a:t>
            </a:r>
          </a:p>
          <a:p>
            <a:pPr lvl="3"/>
            <a:r>
              <a:rPr lang="de-DE" altLang="de-DE" smtClean="0"/>
              <a:t>Fourth Level Item</a:t>
            </a:r>
          </a:p>
        </p:txBody>
      </p:sp>
      <p:sp>
        <p:nvSpPr>
          <p:cNvPr id="1028" name="Rectangle 44"/>
          <p:cNvSpPr>
            <a:spLocks noChangeArrowheads="1"/>
          </p:cNvSpPr>
          <p:nvPr userDrawn="1"/>
        </p:nvSpPr>
        <p:spPr bwMode="auto">
          <a:xfrm>
            <a:off x="0" y="6524625"/>
            <a:ext cx="9144000" cy="333375"/>
          </a:xfrm>
          <a:prstGeom prst="rect">
            <a:avLst/>
          </a:prstGeom>
          <a:solidFill>
            <a:srgbClr val="284394"/>
          </a:solidFill>
          <a:ln w="9525">
            <a:solidFill>
              <a:srgbClr val="28439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de-AT" altLang="de-DE" smtClean="0"/>
          </a:p>
        </p:txBody>
      </p:sp>
      <p:pic>
        <p:nvPicPr>
          <p:cNvPr id="1029" name="Picture 46" descr="IEM_LOGO_nurSchrift"/>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58738" y="6597650"/>
            <a:ext cx="4968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a:spLocks noGrp="1" noChangeArrowheads="1"/>
          </p:cNvSpPr>
          <p:nvPr>
            <p:ph type="ftr" sz="quarter" idx="3"/>
          </p:nvPr>
        </p:nvSpPr>
        <p:spPr bwMode="auto">
          <a:xfrm>
            <a:off x="755650" y="6572250"/>
            <a:ext cx="7272338"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solidFill>
                  <a:schemeClr val="bg1"/>
                </a:solidFill>
                <a:latin typeface="+mn-lt"/>
              </a:defRPr>
            </a:lvl1pPr>
          </a:lstStyle>
          <a:p>
            <a:pPr>
              <a:defRPr/>
            </a:pPr>
            <a:r>
              <a:rPr lang="de-DE" altLang="de-DE"/>
              <a:t>Holofonie für Musikinstrumente.                        Franz Zotter                               DAGA 2012</a:t>
            </a:r>
          </a:p>
        </p:txBody>
      </p:sp>
      <p:sp>
        <p:nvSpPr>
          <p:cNvPr id="1030" name="Rectangle 6"/>
          <p:cNvSpPr>
            <a:spLocks noGrp="1" noChangeArrowheads="1"/>
          </p:cNvSpPr>
          <p:nvPr>
            <p:ph type="sldNum" sz="quarter" idx="4"/>
          </p:nvPr>
        </p:nvSpPr>
        <p:spPr bwMode="auto">
          <a:xfrm>
            <a:off x="8101013" y="6572250"/>
            <a:ext cx="585787"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solidFill>
                  <a:schemeClr val="bg1"/>
                </a:solidFill>
                <a:latin typeface="+mn-lt"/>
              </a:defRPr>
            </a:lvl1pPr>
          </a:lstStyle>
          <a:p>
            <a:pPr>
              <a:defRPr/>
            </a:pPr>
            <a:fld id="{9C3700BC-401F-42CC-B0E9-46650A6FA073}" type="slidenum">
              <a:rPr lang="de-DE" altLang="de-DE"/>
              <a:pPr>
                <a:defRPr/>
              </a:pPr>
              <a:t>‹Nr.›</a:t>
            </a:fld>
            <a:endParaRPr lang="de-DE" altLang="de-DE"/>
          </a:p>
        </p:txBody>
      </p:sp>
      <p:sp>
        <p:nvSpPr>
          <p:cNvPr id="1032" name="Rectangle 50"/>
          <p:cNvSpPr>
            <a:spLocks noChangeArrowheads="1"/>
          </p:cNvSpPr>
          <p:nvPr userDrawn="1"/>
        </p:nvSpPr>
        <p:spPr bwMode="auto">
          <a:xfrm>
            <a:off x="0" y="0"/>
            <a:ext cx="9144000" cy="188913"/>
          </a:xfrm>
          <a:prstGeom prst="rect">
            <a:avLst/>
          </a:prstGeom>
          <a:solidFill>
            <a:srgbClr val="284394"/>
          </a:solidFill>
          <a:ln w="9525">
            <a:solidFill>
              <a:srgbClr val="28439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de-AT" altLang="de-DE" smtClean="0"/>
          </a:p>
        </p:txBody>
      </p:sp>
      <p:pic>
        <p:nvPicPr>
          <p:cNvPr id="1033" name="Picture 53" descr="KUG_weiss-transparent"/>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820150" y="6556375"/>
            <a:ext cx="2921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2"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hdr="0" dt="0"/>
  <p:txStyles>
    <p:titleStyle>
      <a:lvl1pPr algn="l" rtl="0" eaLnBrk="0" fontAlgn="base" hangingPunct="0">
        <a:spcBef>
          <a:spcPct val="0"/>
        </a:spcBef>
        <a:spcAft>
          <a:spcPct val="0"/>
        </a:spcAft>
        <a:defRPr sz="2400" b="1">
          <a:solidFill>
            <a:srgbClr val="284394"/>
          </a:solidFill>
          <a:latin typeface="+mj-lt"/>
          <a:ea typeface="+mj-ea"/>
          <a:cs typeface="+mj-cs"/>
        </a:defRPr>
      </a:lvl1pPr>
      <a:lvl2pPr algn="l" rtl="0" eaLnBrk="0" fontAlgn="base" hangingPunct="0">
        <a:spcBef>
          <a:spcPct val="0"/>
        </a:spcBef>
        <a:spcAft>
          <a:spcPct val="0"/>
        </a:spcAft>
        <a:defRPr sz="2400" b="1">
          <a:solidFill>
            <a:srgbClr val="284394"/>
          </a:solidFill>
          <a:latin typeface="CMU Sans Serif" pitchFamily="2" charset="0"/>
        </a:defRPr>
      </a:lvl2pPr>
      <a:lvl3pPr algn="l" rtl="0" eaLnBrk="0" fontAlgn="base" hangingPunct="0">
        <a:spcBef>
          <a:spcPct val="0"/>
        </a:spcBef>
        <a:spcAft>
          <a:spcPct val="0"/>
        </a:spcAft>
        <a:defRPr sz="2400" b="1">
          <a:solidFill>
            <a:srgbClr val="284394"/>
          </a:solidFill>
          <a:latin typeface="CMU Sans Serif" pitchFamily="2" charset="0"/>
        </a:defRPr>
      </a:lvl3pPr>
      <a:lvl4pPr algn="l" rtl="0" eaLnBrk="0" fontAlgn="base" hangingPunct="0">
        <a:spcBef>
          <a:spcPct val="0"/>
        </a:spcBef>
        <a:spcAft>
          <a:spcPct val="0"/>
        </a:spcAft>
        <a:defRPr sz="2400" b="1">
          <a:solidFill>
            <a:srgbClr val="284394"/>
          </a:solidFill>
          <a:latin typeface="CMU Sans Serif" pitchFamily="2" charset="0"/>
        </a:defRPr>
      </a:lvl4pPr>
      <a:lvl5pPr algn="l" rtl="0" eaLnBrk="0" fontAlgn="base" hangingPunct="0">
        <a:spcBef>
          <a:spcPct val="0"/>
        </a:spcBef>
        <a:spcAft>
          <a:spcPct val="0"/>
        </a:spcAft>
        <a:defRPr sz="2400" b="1">
          <a:solidFill>
            <a:srgbClr val="284394"/>
          </a:solidFill>
          <a:latin typeface="CMU Sans Serif" pitchFamily="2" charset="0"/>
        </a:defRPr>
      </a:lvl5pPr>
      <a:lvl6pPr marL="457200" algn="l" rtl="0" fontAlgn="base">
        <a:spcBef>
          <a:spcPct val="0"/>
        </a:spcBef>
        <a:spcAft>
          <a:spcPct val="0"/>
        </a:spcAft>
        <a:defRPr sz="2400" b="1">
          <a:solidFill>
            <a:srgbClr val="284394"/>
          </a:solidFill>
          <a:latin typeface="CMU Sans Serif" pitchFamily="2" charset="0"/>
        </a:defRPr>
      </a:lvl6pPr>
      <a:lvl7pPr marL="914400" algn="l" rtl="0" fontAlgn="base">
        <a:spcBef>
          <a:spcPct val="0"/>
        </a:spcBef>
        <a:spcAft>
          <a:spcPct val="0"/>
        </a:spcAft>
        <a:defRPr sz="2400" b="1">
          <a:solidFill>
            <a:srgbClr val="284394"/>
          </a:solidFill>
          <a:latin typeface="CMU Sans Serif" pitchFamily="2" charset="0"/>
        </a:defRPr>
      </a:lvl7pPr>
      <a:lvl8pPr marL="1371600" algn="l" rtl="0" fontAlgn="base">
        <a:spcBef>
          <a:spcPct val="0"/>
        </a:spcBef>
        <a:spcAft>
          <a:spcPct val="0"/>
        </a:spcAft>
        <a:defRPr sz="2400" b="1">
          <a:solidFill>
            <a:srgbClr val="284394"/>
          </a:solidFill>
          <a:latin typeface="CMU Sans Serif" pitchFamily="2" charset="0"/>
        </a:defRPr>
      </a:lvl8pPr>
      <a:lvl9pPr marL="1828800" algn="l" rtl="0" fontAlgn="base">
        <a:spcBef>
          <a:spcPct val="0"/>
        </a:spcBef>
        <a:spcAft>
          <a:spcPct val="0"/>
        </a:spcAft>
        <a:defRPr sz="2400" b="1">
          <a:solidFill>
            <a:srgbClr val="284394"/>
          </a:solidFill>
          <a:latin typeface="CMU Sans Serif" pitchFamily="2" charset="0"/>
        </a:defRPr>
      </a:lvl9pPr>
    </p:titleStyle>
    <p:bodyStyle>
      <a:lvl1pPr marL="342900" indent="-342900" algn="l" rtl="0" eaLnBrk="0" fontAlgn="base" hangingPunct="0">
        <a:spcBef>
          <a:spcPct val="30000"/>
        </a:spcBef>
        <a:spcAft>
          <a:spcPct val="0"/>
        </a:spcAft>
        <a:buClr>
          <a:srgbClr val="284394"/>
        </a:buClr>
        <a:buChar char="•"/>
        <a:defRPr sz="2400">
          <a:solidFill>
            <a:srgbClr val="505050"/>
          </a:solidFill>
          <a:latin typeface="+mn-lt"/>
          <a:ea typeface="+mn-ea"/>
          <a:cs typeface="+mn-cs"/>
        </a:defRPr>
      </a:lvl1pPr>
      <a:lvl2pPr marL="742950" indent="-285750" algn="l" rtl="0" eaLnBrk="0" fontAlgn="base" hangingPunct="0">
        <a:spcBef>
          <a:spcPct val="20000"/>
        </a:spcBef>
        <a:spcAft>
          <a:spcPct val="0"/>
        </a:spcAft>
        <a:buClr>
          <a:srgbClr val="284394"/>
        </a:buClr>
        <a:buChar char="-"/>
        <a:defRPr sz="2000">
          <a:solidFill>
            <a:srgbClr val="505050"/>
          </a:solidFill>
          <a:latin typeface="+mn-lt"/>
        </a:defRPr>
      </a:lvl2pPr>
      <a:lvl3pPr marL="1143000" indent="-228600" algn="l" rtl="0" eaLnBrk="0" fontAlgn="base" hangingPunct="0">
        <a:spcBef>
          <a:spcPct val="20000"/>
        </a:spcBef>
        <a:spcAft>
          <a:spcPct val="0"/>
        </a:spcAft>
        <a:buClr>
          <a:srgbClr val="284394"/>
        </a:buClr>
        <a:buChar char="-"/>
        <a:defRPr>
          <a:solidFill>
            <a:srgbClr val="505050"/>
          </a:solidFill>
          <a:latin typeface="+mn-lt"/>
        </a:defRPr>
      </a:lvl3pPr>
      <a:lvl4pPr marL="1600200" indent="-228600" algn="l" rtl="0" eaLnBrk="0" fontAlgn="base" hangingPunct="0">
        <a:spcBef>
          <a:spcPct val="20000"/>
        </a:spcBef>
        <a:spcAft>
          <a:spcPct val="0"/>
        </a:spcAft>
        <a:buClr>
          <a:srgbClr val="284394"/>
        </a:buClr>
        <a:buChar char="-"/>
        <a:defRPr sz="1600" i="1">
          <a:solidFill>
            <a:srgbClr val="505050"/>
          </a:solidFill>
          <a:latin typeface="+mn-lt"/>
        </a:defRPr>
      </a:lvl4pPr>
      <a:lvl5pPr marL="2057400" indent="-228600" algn="l" rtl="0" eaLnBrk="0" fontAlgn="base" hangingPunct="0">
        <a:spcBef>
          <a:spcPct val="20000"/>
        </a:spcBef>
        <a:spcAft>
          <a:spcPct val="0"/>
        </a:spcAft>
        <a:buClr>
          <a:srgbClr val="FCE207"/>
        </a:buClr>
        <a:buFont typeface="Wingdings" pitchFamily="2" charset="2"/>
        <a:buChar char="§"/>
        <a:defRPr sz="1400" i="1">
          <a:solidFill>
            <a:schemeClr val="tx1"/>
          </a:solidFill>
          <a:latin typeface="Arial" pitchFamily="34" charset="0"/>
        </a:defRPr>
      </a:lvl5pPr>
      <a:lvl6pPr marL="2514600" indent="-228600" algn="l" rtl="0" fontAlgn="base">
        <a:spcBef>
          <a:spcPct val="20000"/>
        </a:spcBef>
        <a:spcAft>
          <a:spcPct val="0"/>
        </a:spcAft>
        <a:buClr>
          <a:srgbClr val="FCE207"/>
        </a:buClr>
        <a:buFont typeface="Wingdings" pitchFamily="2" charset="2"/>
        <a:buChar char="§"/>
        <a:defRPr sz="1400" i="1">
          <a:solidFill>
            <a:schemeClr val="tx1"/>
          </a:solidFill>
          <a:latin typeface="Arial" pitchFamily="34" charset="0"/>
        </a:defRPr>
      </a:lvl6pPr>
      <a:lvl7pPr marL="2971800" indent="-228600" algn="l" rtl="0" fontAlgn="base">
        <a:spcBef>
          <a:spcPct val="20000"/>
        </a:spcBef>
        <a:spcAft>
          <a:spcPct val="0"/>
        </a:spcAft>
        <a:buClr>
          <a:srgbClr val="FCE207"/>
        </a:buClr>
        <a:buFont typeface="Wingdings" pitchFamily="2" charset="2"/>
        <a:buChar char="§"/>
        <a:defRPr sz="1400" i="1">
          <a:solidFill>
            <a:schemeClr val="tx1"/>
          </a:solidFill>
          <a:latin typeface="Arial" pitchFamily="34" charset="0"/>
        </a:defRPr>
      </a:lvl7pPr>
      <a:lvl8pPr marL="3429000" indent="-228600" algn="l" rtl="0" fontAlgn="base">
        <a:spcBef>
          <a:spcPct val="20000"/>
        </a:spcBef>
        <a:spcAft>
          <a:spcPct val="0"/>
        </a:spcAft>
        <a:buClr>
          <a:srgbClr val="FCE207"/>
        </a:buClr>
        <a:buFont typeface="Wingdings" pitchFamily="2" charset="2"/>
        <a:buChar char="§"/>
        <a:defRPr sz="1400" i="1">
          <a:solidFill>
            <a:schemeClr val="tx1"/>
          </a:solidFill>
          <a:latin typeface="Arial" pitchFamily="34" charset="0"/>
        </a:defRPr>
      </a:lvl8pPr>
      <a:lvl9pPr marL="3886200" indent="-228600" algn="l" rtl="0" fontAlgn="base">
        <a:spcBef>
          <a:spcPct val="20000"/>
        </a:spcBef>
        <a:spcAft>
          <a:spcPct val="0"/>
        </a:spcAft>
        <a:buClr>
          <a:srgbClr val="FCE207"/>
        </a:buClr>
        <a:buFont typeface="Wingdings" pitchFamily="2" charset="2"/>
        <a:buChar char="§"/>
        <a:defRPr sz="1400" i="1">
          <a:solidFill>
            <a:schemeClr val="tx1"/>
          </a:solidFill>
          <a:latin typeface="Arial" pitchFamily="34" charset="0"/>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22.jpe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hyperlink" Target="index.html" TargetMode="External"/><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3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wmf"/><Relationship Id="rId1" Type="http://schemas.openxmlformats.org/officeDocument/2006/relationships/slideLayout" Target="../slideLayouts/slideLayout2.xml"/><Relationship Id="rId4" Type="http://schemas.openxmlformats.org/officeDocument/2006/relationships/image" Target="../media/image35.wmf"/></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gi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slideLayout" Target="../slideLayouts/slideLayout2.xml"/><Relationship Id="rId7" Type="http://schemas.openxmlformats.org/officeDocument/2006/relationships/image" Target="../media/image57.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7.gif"/><Relationship Id="rId5" Type="http://schemas.openxmlformats.org/officeDocument/2006/relationships/image" Target="../media/image56.png"/><Relationship Id="rId4" Type="http://schemas.openxmlformats.org/officeDocument/2006/relationships/image" Target="../media/image55.png"/></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ideo" Target="file:///C:\Users\Franz%20Zotter\Documents\2014-01_Berlin\vorlesungen\video.mpg" TargetMode="External"/><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ideo" Target="file:///C:\Users\Franz%20Zotter\Documents\2014-01_Berlin\vorlesungen\Saxophon_t1.mpeg" TargetMode="External"/><Relationship Id="rId4" Type="http://schemas.openxmlformats.org/officeDocument/2006/relationships/image" Target="../media/image6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042988" y="1816100"/>
            <a:ext cx="7561262" cy="1684338"/>
          </a:xfrm>
        </p:spPr>
        <p:txBody>
          <a:bodyPr/>
          <a:lstStyle/>
          <a:p>
            <a:pPr algn="l" eaLnBrk="1" hangingPunct="1"/>
            <a:r>
              <a:rPr lang="de-DE" altLang="de-DE" sz="3600" smtClean="0"/>
              <a:t>Sphärische Arrays </a:t>
            </a:r>
            <a:br>
              <a:rPr lang="de-DE" altLang="de-DE" sz="3600" smtClean="0"/>
            </a:br>
            <a:r>
              <a:rPr lang="de-DE" altLang="de-DE" smtClean="0"/>
              <a:t>und die 4 vergessenen Dimensionen der Raumantwort</a:t>
            </a:r>
          </a:p>
        </p:txBody>
      </p:sp>
      <p:sp>
        <p:nvSpPr>
          <p:cNvPr id="3075" name="Rectangle 3"/>
          <p:cNvSpPr>
            <a:spLocks noGrp="1" noChangeArrowheads="1"/>
          </p:cNvSpPr>
          <p:nvPr>
            <p:ph type="subTitle" idx="1"/>
          </p:nvPr>
        </p:nvSpPr>
        <p:spPr>
          <a:xfrm>
            <a:off x="6659563" y="3500438"/>
            <a:ext cx="2124075" cy="554037"/>
          </a:xfrm>
        </p:spPr>
        <p:txBody>
          <a:bodyPr/>
          <a:lstStyle/>
          <a:p>
            <a:pPr algn="l" eaLnBrk="1" hangingPunct="1"/>
            <a:r>
              <a:rPr lang="de-DE" altLang="de-DE" smtClean="0"/>
              <a:t>Franz Zotter</a:t>
            </a:r>
            <a:br>
              <a:rPr lang="de-DE" altLang="de-DE" smtClean="0"/>
            </a:br>
            <a:endParaRPr lang="de-DE" altLang="de-DE" sz="1600" smtClean="0"/>
          </a:p>
        </p:txBody>
      </p:sp>
      <p:pic>
        <p:nvPicPr>
          <p:cNvPr id="3076" name="Picture 9" descr="Small_Pic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900" y="3757613"/>
            <a:ext cx="2879725" cy="25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0" descr="Small_Pic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9625" y="4579938"/>
            <a:ext cx="259080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a:t>
            </a:r>
            <a:r>
              <a:rPr lang="de-DE" altLang="de-DE" sz="2000" b="1" dirty="0" smtClean="0"/>
              <a:t>berechenbar</a:t>
            </a:r>
            <a:endParaRPr lang="de-DE" altLang="de-DE" b="1" dirty="0"/>
          </a:p>
          <a:p>
            <a:pPr lvl="0" eaLnBrk="1" hangingPunct="1">
              <a:buFontTx/>
              <a:buChar char="-"/>
              <a:defRPr/>
            </a:pPr>
            <a:r>
              <a:rPr lang="de-DE" altLang="de-DE" b="1" dirty="0"/>
              <a:t>Richtungsstrahlen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berechenbar</a:t>
            </a:r>
            <a:endParaRPr lang="de-DE" altLang="de-DE" b="1" dirty="0"/>
          </a:p>
          <a:p>
            <a:pPr marL="0" lvl="0" indent="0" eaLnBrk="1" hangingPunct="1">
              <a:buNone/>
              <a:defRPr/>
            </a:pPr>
            <a:endParaRPr lang="de-DE" altLang="de-DE" b="1" dirty="0"/>
          </a:p>
          <a:p>
            <a:pPr lvl="0" eaLnBrk="1" hangingPunct="1">
              <a:buFontTx/>
              <a:buChar char="-"/>
              <a:defRPr/>
            </a:pPr>
            <a:endParaRPr lang="de-DE" altLang="de-DE" b="1" dirty="0"/>
          </a:p>
        </p:txBody>
      </p:sp>
      <p:sp>
        <p:nvSpPr>
          <p:cNvPr id="6" name="Rechteck 5"/>
          <p:cNvSpPr/>
          <p:nvPr/>
        </p:nvSpPr>
        <p:spPr>
          <a:xfrm>
            <a:off x="153988" y="3275013"/>
            <a:ext cx="4464050" cy="3086100"/>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500438"/>
            <a:ext cx="3952875" cy="2655887"/>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grpSp>
        <p:nvGrpSpPr>
          <p:cNvPr id="36" name="Gruppieren 35"/>
          <p:cNvGrpSpPr/>
          <p:nvPr/>
        </p:nvGrpSpPr>
        <p:grpSpPr>
          <a:xfrm>
            <a:off x="2614427" y="3501008"/>
            <a:ext cx="5293091" cy="3096344"/>
            <a:chOff x="4031437" y="2348880"/>
            <a:chExt cx="5293091" cy="3096344"/>
          </a:xfrm>
        </p:grpSpPr>
        <p:grpSp>
          <p:nvGrpSpPr>
            <p:cNvPr id="65" name="Gruppieren 64"/>
            <p:cNvGrpSpPr/>
            <p:nvPr/>
          </p:nvGrpSpPr>
          <p:grpSpPr>
            <a:xfrm>
              <a:off x="4141024" y="3501008"/>
              <a:ext cx="3382962" cy="1934989"/>
              <a:chOff x="2725738" y="4653136"/>
              <a:chExt cx="3382962" cy="1934989"/>
            </a:xfrm>
          </p:grpSpPr>
          <p:sp>
            <p:nvSpPr>
              <p:cNvPr id="66" name="Freihandform 65"/>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bg1">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67" name="Textfeld 23"/>
              <p:cNvSpPr txBox="1">
                <a:spLocks noChangeArrowheads="1"/>
              </p:cNvSpPr>
              <p:nvPr/>
            </p:nvSpPr>
            <p:spPr bwMode="auto">
              <a:xfrm>
                <a:off x="2843213" y="4932363"/>
                <a:ext cx="312737" cy="368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a:solidFill>
                      <a:schemeClr val="bg1">
                        <a:lumMod val="75000"/>
                      </a:schemeClr>
                    </a:solidFill>
                  </a:rPr>
                  <a:t>0</a:t>
                </a:r>
              </a:p>
            </p:txBody>
          </p:sp>
          <p:sp>
            <p:nvSpPr>
              <p:cNvPr id="68" name="Textfeld 27"/>
              <p:cNvSpPr txBox="1">
                <a:spLocks noChangeArrowheads="1"/>
              </p:cNvSpPr>
              <p:nvPr/>
            </p:nvSpPr>
            <p:spPr bwMode="auto">
              <a:xfrm>
                <a:off x="5795963" y="6218238"/>
                <a:ext cx="312737" cy="369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a:solidFill>
                      <a:schemeClr val="bg1">
                        <a:lumMod val="75000"/>
                      </a:schemeClr>
                    </a:solidFill>
                  </a:rPr>
                  <a:t>0</a:t>
                </a:r>
              </a:p>
            </p:txBody>
          </p:sp>
          <p:cxnSp>
            <p:nvCxnSpPr>
              <p:cNvPr id="69" name="Gerade Verbindung mit Pfeil 68"/>
              <p:cNvCxnSpPr/>
              <p:nvPr/>
            </p:nvCxnSpPr>
            <p:spPr>
              <a:xfrm flipV="1">
                <a:off x="5940152" y="4653136"/>
                <a:ext cx="0" cy="1473200"/>
              </a:xfrm>
              <a:prstGeom prst="straightConnector1">
                <a:avLst/>
              </a:prstGeom>
              <a:ln w="381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0" name="Gruppieren 69"/>
            <p:cNvGrpSpPr/>
            <p:nvPr/>
          </p:nvGrpSpPr>
          <p:grpSpPr>
            <a:xfrm>
              <a:off x="4088636" y="3892947"/>
              <a:ext cx="4011587" cy="1552277"/>
              <a:chOff x="2673350" y="5045075"/>
              <a:chExt cx="4011587" cy="1552277"/>
            </a:xfrm>
          </p:grpSpPr>
          <p:sp>
            <p:nvSpPr>
              <p:cNvPr id="71" name="Textfeld 23"/>
              <p:cNvSpPr txBox="1">
                <a:spLocks noChangeArrowheads="1"/>
              </p:cNvSpPr>
              <p:nvPr/>
            </p:nvSpPr>
            <p:spPr bwMode="auto">
              <a:xfrm>
                <a:off x="3203848" y="5797004"/>
                <a:ext cx="312737" cy="368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solidFill>
                      <a:schemeClr val="bg1">
                        <a:lumMod val="75000"/>
                      </a:schemeClr>
                    </a:solidFill>
                  </a:rPr>
                  <a:t>1</a:t>
                </a:r>
                <a:endParaRPr lang="de-AT" altLang="de-DE" dirty="0">
                  <a:solidFill>
                    <a:schemeClr val="bg1">
                      <a:lumMod val="75000"/>
                    </a:schemeClr>
                  </a:solidFill>
                </a:endParaRPr>
              </a:p>
            </p:txBody>
          </p:sp>
          <p:sp>
            <p:nvSpPr>
              <p:cNvPr id="72" name="Textfeld 23"/>
              <p:cNvSpPr txBox="1">
                <a:spLocks noChangeArrowheads="1"/>
              </p:cNvSpPr>
              <p:nvPr/>
            </p:nvSpPr>
            <p:spPr bwMode="auto">
              <a:xfrm>
                <a:off x="6372200" y="6229052"/>
                <a:ext cx="312737" cy="368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solidFill>
                      <a:schemeClr val="bg1">
                        <a:lumMod val="75000"/>
                      </a:schemeClr>
                    </a:solidFill>
                  </a:rPr>
                  <a:t>1</a:t>
                </a:r>
                <a:endParaRPr lang="de-AT" altLang="de-DE" dirty="0">
                  <a:solidFill>
                    <a:schemeClr val="bg1">
                      <a:lumMod val="75000"/>
                    </a:schemeClr>
                  </a:solidFill>
                </a:endParaRPr>
              </a:p>
            </p:txBody>
          </p:sp>
          <p:sp>
            <p:nvSpPr>
              <p:cNvPr id="73" name="Freihandform 72"/>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bg1">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74" name="Gerade Verbindung mit Pfeil 73"/>
              <p:cNvCxnSpPr/>
              <p:nvPr/>
            </p:nvCxnSpPr>
            <p:spPr>
              <a:xfrm flipV="1">
                <a:off x="6516415" y="5413548"/>
                <a:ext cx="0" cy="712788"/>
              </a:xfrm>
              <a:prstGeom prst="straightConnector1">
                <a:avLst/>
              </a:prstGeom>
              <a:ln w="381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5" name="Gruppieren 74"/>
            <p:cNvGrpSpPr/>
            <p:nvPr/>
          </p:nvGrpSpPr>
          <p:grpSpPr>
            <a:xfrm>
              <a:off x="4204524" y="3563724"/>
              <a:ext cx="4183900" cy="1881500"/>
              <a:chOff x="2789238" y="4715852"/>
              <a:chExt cx="4183900" cy="1881500"/>
            </a:xfrm>
          </p:grpSpPr>
          <p:sp>
            <p:nvSpPr>
              <p:cNvPr id="76" name="Freihandform 75"/>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7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7" name="Textfeld 76"/>
              <p:cNvSpPr txBox="1"/>
              <p:nvPr/>
            </p:nvSpPr>
            <p:spPr>
              <a:xfrm>
                <a:off x="3827046" y="4715852"/>
                <a:ext cx="312906" cy="369332"/>
              </a:xfrm>
              <a:prstGeom prst="rect">
                <a:avLst/>
              </a:prstGeom>
              <a:noFill/>
              <a:ln>
                <a:noFill/>
              </a:ln>
            </p:spPr>
            <p:txBody>
              <a:bodyPr wrap="none">
                <a:spAutoFit/>
              </a:bodyPr>
              <a:lstStyle/>
              <a:p>
                <a:pPr>
                  <a:defRPr/>
                </a:pPr>
                <a:r>
                  <a:rPr lang="de-AT" dirty="0">
                    <a:solidFill>
                      <a:schemeClr val="bg1">
                        <a:lumMod val="75000"/>
                      </a:schemeClr>
                    </a:solidFill>
                  </a:rPr>
                  <a:t>2</a:t>
                </a:r>
              </a:p>
            </p:txBody>
          </p:sp>
          <p:sp>
            <p:nvSpPr>
              <p:cNvPr id="78" name="Textfeld 77"/>
              <p:cNvSpPr txBox="1"/>
              <p:nvPr/>
            </p:nvSpPr>
            <p:spPr>
              <a:xfrm>
                <a:off x="6660232" y="6228020"/>
                <a:ext cx="312906" cy="369332"/>
              </a:xfrm>
              <a:prstGeom prst="rect">
                <a:avLst/>
              </a:prstGeom>
              <a:noFill/>
              <a:ln>
                <a:noFill/>
              </a:ln>
            </p:spPr>
            <p:txBody>
              <a:bodyPr wrap="none">
                <a:spAutoFit/>
              </a:bodyPr>
              <a:lstStyle/>
              <a:p>
                <a:pPr>
                  <a:defRPr/>
                </a:pPr>
                <a:r>
                  <a:rPr lang="de-AT" dirty="0">
                    <a:solidFill>
                      <a:schemeClr val="bg1">
                        <a:lumMod val="75000"/>
                      </a:schemeClr>
                    </a:solidFill>
                  </a:rPr>
                  <a:t>2</a:t>
                </a:r>
              </a:p>
            </p:txBody>
          </p:sp>
          <p:cxnSp>
            <p:nvCxnSpPr>
              <p:cNvPr id="79" name="Gerade Verbindung mit Pfeil 78"/>
              <p:cNvCxnSpPr/>
              <p:nvPr/>
            </p:nvCxnSpPr>
            <p:spPr>
              <a:xfrm flipV="1">
                <a:off x="6803752" y="5610398"/>
                <a:ext cx="0" cy="547688"/>
              </a:xfrm>
              <a:prstGeom prst="straightConnector1">
                <a:avLst/>
              </a:prstGeom>
              <a:ln w="381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80" name="Gruppieren 79"/>
            <p:cNvGrpSpPr/>
            <p:nvPr/>
          </p:nvGrpSpPr>
          <p:grpSpPr>
            <a:xfrm>
              <a:off x="4031437" y="2348880"/>
              <a:ext cx="5293091" cy="3087052"/>
              <a:chOff x="2616151" y="3501008"/>
              <a:chExt cx="5293091" cy="3087052"/>
            </a:xfrm>
          </p:grpSpPr>
          <p:sp>
            <p:nvSpPr>
              <p:cNvPr id="81" name="Freihandform 80"/>
              <p:cNvSpPr/>
              <p:nvPr/>
            </p:nvSpPr>
            <p:spPr>
              <a:xfrm>
                <a:off x="2616151" y="3501008"/>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bg1">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82" name="Textfeld 81"/>
              <p:cNvSpPr txBox="1"/>
              <p:nvPr/>
            </p:nvSpPr>
            <p:spPr>
              <a:xfrm>
                <a:off x="3203848" y="3563724"/>
                <a:ext cx="312906" cy="369332"/>
              </a:xfrm>
              <a:prstGeom prst="rect">
                <a:avLst/>
              </a:prstGeom>
              <a:noFill/>
              <a:ln>
                <a:noFill/>
              </a:ln>
            </p:spPr>
            <p:txBody>
              <a:bodyPr wrap="none">
                <a:spAutoFit/>
              </a:bodyPr>
              <a:lstStyle/>
              <a:p>
                <a:pPr>
                  <a:defRPr/>
                </a:pPr>
                <a:r>
                  <a:rPr lang="de-AT" dirty="0">
                    <a:solidFill>
                      <a:schemeClr val="bg1">
                        <a:lumMod val="75000"/>
                      </a:schemeClr>
                    </a:solidFill>
                  </a:rPr>
                  <a:t>3</a:t>
                </a:r>
              </a:p>
            </p:txBody>
          </p:sp>
          <p:sp>
            <p:nvSpPr>
              <p:cNvPr id="83" name="Textfeld 82"/>
              <p:cNvSpPr txBox="1"/>
              <p:nvPr/>
            </p:nvSpPr>
            <p:spPr>
              <a:xfrm>
                <a:off x="7596336" y="6218728"/>
                <a:ext cx="312906" cy="369332"/>
              </a:xfrm>
              <a:prstGeom prst="rect">
                <a:avLst/>
              </a:prstGeom>
              <a:noFill/>
              <a:ln>
                <a:noFill/>
              </a:ln>
            </p:spPr>
            <p:txBody>
              <a:bodyPr wrap="none">
                <a:spAutoFit/>
              </a:bodyPr>
              <a:lstStyle/>
              <a:p>
                <a:pPr>
                  <a:defRPr/>
                </a:pPr>
                <a:r>
                  <a:rPr lang="de-AT" dirty="0">
                    <a:solidFill>
                      <a:schemeClr val="bg1">
                        <a:lumMod val="75000"/>
                      </a:schemeClr>
                    </a:solidFill>
                  </a:rPr>
                  <a:t>3</a:t>
                </a:r>
              </a:p>
            </p:txBody>
          </p:sp>
          <p:cxnSp>
            <p:nvCxnSpPr>
              <p:cNvPr id="84" name="Gerade Verbindung mit Pfeil 83"/>
              <p:cNvCxnSpPr/>
              <p:nvPr/>
            </p:nvCxnSpPr>
            <p:spPr>
              <a:xfrm flipV="1">
                <a:off x="7740377" y="5883448"/>
                <a:ext cx="0" cy="306388"/>
              </a:xfrm>
              <a:prstGeom prst="straightConnector1">
                <a:avLst/>
              </a:prstGeom>
              <a:ln w="38100">
                <a:solidFill>
                  <a:schemeClr val="bg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sp>
        <p:nvSpPr>
          <p:cNvPr id="59" name="Freihandform 58"/>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10</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10" name="Ellipse 9"/>
          <p:cNvSpPr/>
          <p:nvPr/>
        </p:nvSpPr>
        <p:spPr>
          <a:xfrm>
            <a:off x="3492500" y="4916488"/>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3" name="Textfeld 10"/>
          <p:cNvSpPr txBox="1">
            <a:spLocks noChangeArrowheads="1"/>
          </p:cNvSpPr>
          <p:nvPr/>
        </p:nvSpPr>
        <p:spPr bwMode="auto">
          <a:xfrm>
            <a:off x="3203575" y="4706938"/>
            <a:ext cx="36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2" name="Ellipse 11"/>
          <p:cNvSpPr/>
          <p:nvPr/>
        </p:nvSpPr>
        <p:spPr>
          <a:xfrm>
            <a:off x="2540000" y="5445125"/>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5" name="Textfeld 12"/>
          <p:cNvSpPr txBox="1">
            <a:spLocks noChangeArrowheads="1"/>
          </p:cNvSpPr>
          <p:nvPr/>
        </p:nvSpPr>
        <p:spPr bwMode="auto">
          <a:xfrm>
            <a:off x="2181225" y="5364163"/>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cxnSp>
        <p:nvCxnSpPr>
          <p:cNvPr id="18" name="Gerade Verbindung mit Pfeil 17"/>
          <p:cNvCxnSpPr/>
          <p:nvPr/>
        </p:nvCxnSpPr>
        <p:spPr>
          <a:xfrm>
            <a:off x="5580063" y="4067175"/>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H="1">
            <a:off x="5435600" y="6116638"/>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V="1">
            <a:off x="5940425" y="4643438"/>
            <a:ext cx="0" cy="1473200"/>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V="1">
            <a:off x="6516688" y="5403850"/>
            <a:ext cx="0" cy="7127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V="1">
            <a:off x="6804025" y="5600700"/>
            <a:ext cx="0" cy="5476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flipV="1">
            <a:off x="7740650" y="5873750"/>
            <a:ext cx="0" cy="3063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294" name="Textfeld 31"/>
          <p:cNvSpPr txBox="1">
            <a:spLocks noChangeArrowheads="1"/>
          </p:cNvSpPr>
          <p:nvPr/>
        </p:nvSpPr>
        <p:spPr bwMode="auto">
          <a:xfrm>
            <a:off x="5364163" y="3708400"/>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dirty="0" smtClean="0"/>
              <a:t>h</a:t>
            </a:r>
            <a:r>
              <a:rPr lang="de-AT" altLang="de-DE" dirty="0" smtClean="0"/>
              <a:t>(</a:t>
            </a:r>
            <a:r>
              <a:rPr lang="de-AT" altLang="de-DE" i="1" dirty="0" smtClean="0"/>
              <a:t>t</a:t>
            </a:r>
            <a:r>
              <a:rPr lang="de-AT" altLang="de-DE" dirty="0" smtClean="0"/>
              <a:t>)</a:t>
            </a:r>
            <a:endParaRPr lang="de-AT" altLang="de-DE" dirty="0"/>
          </a:p>
        </p:txBody>
      </p:sp>
      <p:sp>
        <p:nvSpPr>
          <p:cNvPr id="11295" name="Textfeld 32"/>
          <p:cNvSpPr txBox="1">
            <a:spLocks noChangeArrowheads="1"/>
          </p:cNvSpPr>
          <p:nvPr/>
        </p:nvSpPr>
        <p:spPr bwMode="auto">
          <a:xfrm>
            <a:off x="8388350" y="5940425"/>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grpSp>
        <p:nvGrpSpPr>
          <p:cNvPr id="42" name="Gruppieren 41"/>
          <p:cNvGrpSpPr/>
          <p:nvPr/>
        </p:nvGrpSpPr>
        <p:grpSpPr>
          <a:xfrm>
            <a:off x="3259137" y="4639224"/>
            <a:ext cx="657225" cy="740814"/>
            <a:chOff x="3243553" y="4669691"/>
            <a:chExt cx="657225" cy="740814"/>
          </a:xfrm>
        </p:grpSpPr>
        <p:cxnSp>
          <p:nvCxnSpPr>
            <p:cNvPr id="43" name="Gerade Verbindung 42"/>
            <p:cNvCxnSpPr/>
            <p:nvPr/>
          </p:nvCxnSpPr>
          <p:spPr>
            <a:xfrm flipV="1">
              <a:off x="3574533" y="4763864"/>
              <a:ext cx="843" cy="646641"/>
            </a:xfrm>
            <a:prstGeom prst="line">
              <a:avLst/>
            </a:prstGeom>
            <a:ln w="4762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Ellipse 43"/>
            <p:cNvSpPr/>
            <p:nvPr/>
          </p:nvSpPr>
          <p:spPr>
            <a:xfrm>
              <a:off x="3243553" y="4669691"/>
              <a:ext cx="657225"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grpSp>
      <p:grpSp>
        <p:nvGrpSpPr>
          <p:cNvPr id="34" name="Gruppieren 33"/>
          <p:cNvGrpSpPr/>
          <p:nvPr/>
        </p:nvGrpSpPr>
        <p:grpSpPr>
          <a:xfrm>
            <a:off x="2725738" y="4653136"/>
            <a:ext cx="3382962" cy="1934989"/>
            <a:chOff x="2725738" y="4653136"/>
            <a:chExt cx="3382962" cy="1934989"/>
          </a:xfrm>
        </p:grpSpPr>
        <p:sp>
          <p:nvSpPr>
            <p:cNvPr id="14" name="Freihandform 13"/>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6" name="Textfeld 23"/>
            <p:cNvSpPr txBox="1">
              <a:spLocks noChangeArrowheads="1"/>
            </p:cNvSpPr>
            <p:nvPr/>
          </p:nvSpPr>
          <p:spPr bwMode="auto">
            <a:xfrm>
              <a:off x="2843213" y="4932363"/>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a:solidFill>
                    <a:srgbClr val="FF0000"/>
                  </a:solidFill>
                </a:rPr>
                <a:t>0</a:t>
              </a:r>
            </a:p>
          </p:txBody>
        </p:sp>
        <p:sp>
          <p:nvSpPr>
            <p:cNvPr id="49" name="Textfeld 27"/>
            <p:cNvSpPr txBox="1">
              <a:spLocks noChangeArrowheads="1"/>
            </p:cNvSpPr>
            <p:nvPr/>
          </p:nvSpPr>
          <p:spPr bwMode="auto">
            <a:xfrm>
              <a:off x="5795963" y="6218238"/>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solidFill>
                    <a:srgbClr val="FF0000"/>
                  </a:solidFill>
                </a:rPr>
                <a:t>0</a:t>
              </a:r>
            </a:p>
          </p:txBody>
        </p:sp>
        <p:cxnSp>
          <p:nvCxnSpPr>
            <p:cNvPr id="54" name="Gerade Verbindung mit Pfeil 53"/>
            <p:cNvCxnSpPr/>
            <p:nvPr/>
          </p:nvCxnSpPr>
          <p:spPr>
            <a:xfrm flipV="1">
              <a:off x="5940152" y="4653136"/>
              <a:ext cx="0" cy="1473200"/>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3" name="Gruppieren 32"/>
          <p:cNvGrpSpPr/>
          <p:nvPr/>
        </p:nvGrpSpPr>
        <p:grpSpPr>
          <a:xfrm>
            <a:off x="2673350" y="5045075"/>
            <a:ext cx="4011587" cy="1552277"/>
            <a:chOff x="2673350" y="5045075"/>
            <a:chExt cx="4011587" cy="1552277"/>
          </a:xfrm>
        </p:grpSpPr>
        <p:sp>
          <p:nvSpPr>
            <p:cNvPr id="52" name="Textfeld 23"/>
            <p:cNvSpPr txBox="1">
              <a:spLocks noChangeArrowheads="1"/>
            </p:cNvSpPr>
            <p:nvPr/>
          </p:nvSpPr>
          <p:spPr bwMode="auto">
            <a:xfrm>
              <a:off x="3203848" y="5797004"/>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solidFill>
                    <a:srgbClr val="FF0000"/>
                  </a:solidFill>
                </a:rPr>
                <a:t>1</a:t>
              </a:r>
              <a:endParaRPr lang="de-AT" altLang="de-DE" dirty="0">
                <a:solidFill>
                  <a:srgbClr val="FF0000"/>
                </a:solidFill>
              </a:endParaRPr>
            </a:p>
          </p:txBody>
        </p:sp>
        <p:sp>
          <p:nvSpPr>
            <p:cNvPr id="53" name="Textfeld 23"/>
            <p:cNvSpPr txBox="1">
              <a:spLocks noChangeArrowheads="1"/>
            </p:cNvSpPr>
            <p:nvPr/>
          </p:nvSpPr>
          <p:spPr bwMode="auto">
            <a:xfrm>
              <a:off x="6372200" y="6229052"/>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solidFill>
                    <a:srgbClr val="FF0000"/>
                  </a:solidFill>
                </a:rPr>
                <a:t>1</a:t>
              </a:r>
              <a:endParaRPr lang="de-AT" altLang="de-DE" dirty="0">
                <a:solidFill>
                  <a:srgbClr val="FF0000"/>
                </a:solidFill>
              </a:endParaRPr>
            </a:p>
          </p:txBody>
        </p:sp>
        <p:sp>
          <p:nvSpPr>
            <p:cNvPr id="16" name="Freihandform 15"/>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55" name="Gerade Verbindung mit Pfeil 54"/>
            <p:cNvCxnSpPr/>
            <p:nvPr/>
          </p:nvCxnSpPr>
          <p:spPr>
            <a:xfrm flipV="1">
              <a:off x="6516415" y="5413548"/>
              <a:ext cx="0" cy="712788"/>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2" name="Gruppieren 31"/>
          <p:cNvGrpSpPr/>
          <p:nvPr/>
        </p:nvGrpSpPr>
        <p:grpSpPr>
          <a:xfrm>
            <a:off x="2789238" y="4715852"/>
            <a:ext cx="4183900" cy="1881500"/>
            <a:chOff x="2789238" y="4715852"/>
            <a:chExt cx="4183900" cy="1881500"/>
          </a:xfrm>
        </p:grpSpPr>
        <p:sp>
          <p:nvSpPr>
            <p:cNvPr id="15" name="Freihandform 14"/>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7" name="Textfeld 46"/>
            <p:cNvSpPr txBox="1"/>
            <p:nvPr/>
          </p:nvSpPr>
          <p:spPr>
            <a:xfrm>
              <a:off x="3827046" y="4715852"/>
              <a:ext cx="312906" cy="369332"/>
            </a:xfrm>
            <a:prstGeom prst="rect">
              <a:avLst/>
            </a:prstGeom>
            <a:noFill/>
          </p:spPr>
          <p:txBody>
            <a:bodyPr wrap="none">
              <a:spAutoFit/>
            </a:bodyPr>
            <a:lstStyle/>
            <a:p>
              <a:pPr>
                <a:defRPr/>
              </a:pPr>
              <a:r>
                <a:rPr lang="de-AT" dirty="0">
                  <a:solidFill>
                    <a:srgbClr val="FF0000"/>
                  </a:solidFill>
                </a:rPr>
                <a:t>2</a:t>
              </a:r>
            </a:p>
          </p:txBody>
        </p:sp>
        <p:sp>
          <p:nvSpPr>
            <p:cNvPr id="50" name="Textfeld 49"/>
            <p:cNvSpPr txBox="1"/>
            <p:nvPr/>
          </p:nvSpPr>
          <p:spPr>
            <a:xfrm>
              <a:off x="6660232" y="6228020"/>
              <a:ext cx="312906" cy="369332"/>
            </a:xfrm>
            <a:prstGeom prst="rect">
              <a:avLst/>
            </a:prstGeom>
            <a:noFill/>
          </p:spPr>
          <p:txBody>
            <a:bodyPr wrap="none">
              <a:spAutoFit/>
            </a:bodyPr>
            <a:lstStyle/>
            <a:p>
              <a:pPr>
                <a:defRPr/>
              </a:pPr>
              <a:r>
                <a:rPr lang="de-AT" dirty="0">
                  <a:solidFill>
                    <a:srgbClr val="FF0000"/>
                  </a:solidFill>
                </a:rPr>
                <a:t>2</a:t>
              </a:r>
            </a:p>
          </p:txBody>
        </p:sp>
        <p:cxnSp>
          <p:nvCxnSpPr>
            <p:cNvPr id="56" name="Gerade Verbindung mit Pfeil 55"/>
            <p:cNvCxnSpPr/>
            <p:nvPr/>
          </p:nvCxnSpPr>
          <p:spPr>
            <a:xfrm flipV="1">
              <a:off x="6803752" y="5610398"/>
              <a:ext cx="0" cy="547688"/>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5" name="Gruppieren 34"/>
          <p:cNvGrpSpPr/>
          <p:nvPr/>
        </p:nvGrpSpPr>
        <p:grpSpPr>
          <a:xfrm>
            <a:off x="2616151" y="3501008"/>
            <a:ext cx="5293091" cy="3087052"/>
            <a:chOff x="2616151" y="3501008"/>
            <a:chExt cx="5293091" cy="3087052"/>
          </a:xfrm>
        </p:grpSpPr>
        <p:sp>
          <p:nvSpPr>
            <p:cNvPr id="45" name="Freihandform 44"/>
            <p:cNvSpPr/>
            <p:nvPr/>
          </p:nvSpPr>
          <p:spPr>
            <a:xfrm>
              <a:off x="2616151" y="3501008"/>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rgbClr val="FF0000"/>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8" name="Textfeld 47"/>
            <p:cNvSpPr txBox="1"/>
            <p:nvPr/>
          </p:nvSpPr>
          <p:spPr>
            <a:xfrm>
              <a:off x="3203848" y="3563724"/>
              <a:ext cx="312906" cy="369332"/>
            </a:xfrm>
            <a:prstGeom prst="rect">
              <a:avLst/>
            </a:prstGeom>
            <a:noFill/>
          </p:spPr>
          <p:txBody>
            <a:bodyPr wrap="none">
              <a:spAutoFit/>
            </a:bodyPr>
            <a:lstStyle/>
            <a:p>
              <a:pPr>
                <a:defRPr/>
              </a:pPr>
              <a:r>
                <a:rPr lang="de-AT" dirty="0">
                  <a:solidFill>
                    <a:srgbClr val="FF0000"/>
                  </a:solidFill>
                </a:rPr>
                <a:t>3</a:t>
              </a:r>
            </a:p>
          </p:txBody>
        </p:sp>
        <p:sp>
          <p:nvSpPr>
            <p:cNvPr id="51" name="Textfeld 50"/>
            <p:cNvSpPr txBox="1"/>
            <p:nvPr/>
          </p:nvSpPr>
          <p:spPr>
            <a:xfrm>
              <a:off x="7596336" y="6218728"/>
              <a:ext cx="312906" cy="369332"/>
            </a:xfrm>
            <a:prstGeom prst="rect">
              <a:avLst/>
            </a:prstGeom>
            <a:noFill/>
          </p:spPr>
          <p:txBody>
            <a:bodyPr wrap="none">
              <a:spAutoFit/>
            </a:bodyPr>
            <a:lstStyle/>
            <a:p>
              <a:pPr>
                <a:defRPr/>
              </a:pPr>
              <a:r>
                <a:rPr lang="de-AT" dirty="0">
                  <a:solidFill>
                    <a:srgbClr val="FF0000"/>
                  </a:solidFill>
                </a:rPr>
                <a:t>3</a:t>
              </a:r>
            </a:p>
          </p:txBody>
        </p:sp>
        <p:cxnSp>
          <p:nvCxnSpPr>
            <p:cNvPr id="57" name="Gerade Verbindung mit Pfeil 56"/>
            <p:cNvCxnSpPr/>
            <p:nvPr/>
          </p:nvCxnSpPr>
          <p:spPr>
            <a:xfrm flipV="1">
              <a:off x="7740377" y="5883448"/>
              <a:ext cx="0" cy="306388"/>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141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0000" fill="hold"/>
                                        <p:tgtEl>
                                          <p:spTgt spid="42"/>
                                        </p:tgtEl>
                                        <p:attrNameLst>
                                          <p:attrName>r</p:attrName>
                                        </p:attrNameLst>
                                      </p:cBhvr>
                                    </p:animRot>
                                  </p:childTnLst>
                                </p:cTn>
                              </p:par>
                              <p:par>
                                <p:cTn id="7" presetID="1" presetClass="entr" presetSubtype="0" fill="hold" nodeType="withEffect">
                                  <p:stCondLst>
                                    <p:cond delay="300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xit" presetSubtype="0" fill="hold" nodeType="withEffect">
                                  <p:stCondLst>
                                    <p:cond delay="3600"/>
                                  </p:stCondLst>
                                  <p:childTnLst>
                                    <p:set>
                                      <p:cBhvr>
                                        <p:cTn id="10" dur="1" fill="hold">
                                          <p:stCondLst>
                                            <p:cond delay="0"/>
                                          </p:stCondLst>
                                        </p:cTn>
                                        <p:tgtEl>
                                          <p:spTgt spid="32"/>
                                        </p:tgtEl>
                                        <p:attrNameLst>
                                          <p:attrName>style.visibility</p:attrName>
                                        </p:attrNameLst>
                                      </p:cBhvr>
                                      <p:to>
                                        <p:strVal val="hidden"/>
                                      </p:to>
                                    </p:set>
                                  </p:childTnLst>
                                </p:cTn>
                              </p:par>
                              <p:par>
                                <p:cTn id="11" presetID="1" presetClass="entr" presetSubtype="0" fill="hold" nodeType="withEffect">
                                  <p:stCondLst>
                                    <p:cond delay="540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xit" presetSubtype="0" fill="hold" nodeType="withEffect">
                                  <p:stCondLst>
                                    <p:cond delay="6100"/>
                                  </p:stCondLst>
                                  <p:childTnLst>
                                    <p:set>
                                      <p:cBhvr>
                                        <p:cTn id="14" dur="1" fill="hold">
                                          <p:stCondLst>
                                            <p:cond delay="0"/>
                                          </p:stCondLst>
                                        </p:cTn>
                                        <p:tgtEl>
                                          <p:spTgt spid="33"/>
                                        </p:tgtEl>
                                        <p:attrNameLst>
                                          <p:attrName>style.visibility</p:attrName>
                                        </p:attrNameLst>
                                      </p:cBhvr>
                                      <p:to>
                                        <p:strVal val="hidden"/>
                                      </p:to>
                                    </p:set>
                                  </p:childTnLst>
                                </p:cTn>
                              </p:par>
                              <p:par>
                                <p:cTn id="15" presetID="1" presetClass="entr" presetSubtype="0" fill="hold" nodeType="withEffect">
                                  <p:stCondLst>
                                    <p:cond delay="660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xit" presetSubtype="0" fill="hold" nodeType="withEffect">
                                  <p:stCondLst>
                                    <p:cond delay="7300"/>
                                  </p:stCondLst>
                                  <p:childTnLst>
                                    <p:set>
                                      <p:cBhvr>
                                        <p:cTn id="18" dur="1" fill="hold">
                                          <p:stCondLst>
                                            <p:cond delay="0"/>
                                          </p:stCondLst>
                                        </p:cTn>
                                        <p:tgtEl>
                                          <p:spTgt spid="34"/>
                                        </p:tgtEl>
                                        <p:attrNameLst>
                                          <p:attrName>style.visibility</p:attrName>
                                        </p:attrNameLst>
                                      </p:cBhvr>
                                      <p:to>
                                        <p:strVal val="hidden"/>
                                      </p:to>
                                    </p:set>
                                  </p:childTnLst>
                                </p:cTn>
                              </p:par>
                              <p:par>
                                <p:cTn id="19" presetID="1" presetClass="entr" presetSubtype="0" fill="hold" nodeType="withEffect">
                                  <p:stCondLst>
                                    <p:cond delay="920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xit" presetSubtype="0" fill="hold" nodeType="withEffect">
                                  <p:stCondLst>
                                    <p:cond delay="9900"/>
                                  </p:stCondLst>
                                  <p:childTnLst>
                                    <p:set>
                                      <p:cBhvr>
                                        <p:cTn id="22"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a:t>
            </a:r>
            <a:r>
              <a:rPr lang="de-DE" altLang="de-DE" sz="2000" b="1" dirty="0" smtClean="0"/>
              <a:t>berechenbar</a:t>
            </a:r>
            <a:endParaRPr lang="de-DE" altLang="de-DE" b="1" dirty="0"/>
          </a:p>
          <a:p>
            <a:pPr lvl="0" eaLnBrk="1" hangingPunct="1">
              <a:buFontTx/>
              <a:buChar char="-"/>
              <a:defRPr/>
            </a:pPr>
            <a:r>
              <a:rPr lang="de-DE" altLang="de-DE" b="1" dirty="0"/>
              <a:t>Richtungsstrahlen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berechenbar</a:t>
            </a:r>
            <a:endParaRPr lang="de-DE" altLang="de-DE" b="1" dirty="0"/>
          </a:p>
          <a:p>
            <a:pPr marL="0" lvl="0" indent="0" eaLnBrk="1" hangingPunct="1">
              <a:buNone/>
              <a:defRPr/>
            </a:pPr>
            <a:endParaRPr lang="de-DE" altLang="de-DE" b="1" dirty="0"/>
          </a:p>
          <a:p>
            <a:pPr lvl="0" eaLnBrk="1" hangingPunct="1">
              <a:buFontTx/>
              <a:buChar char="-"/>
              <a:defRPr/>
            </a:pPr>
            <a:endParaRPr lang="de-DE" altLang="de-DE" b="1" dirty="0"/>
          </a:p>
        </p:txBody>
      </p:sp>
      <p:cxnSp>
        <p:nvCxnSpPr>
          <p:cNvPr id="91" name="Gerade Verbindung mit Pfeil 90"/>
          <p:cNvCxnSpPr/>
          <p:nvPr/>
        </p:nvCxnSpPr>
        <p:spPr>
          <a:xfrm flipH="1">
            <a:off x="5228382" y="5806440"/>
            <a:ext cx="2498298" cy="27423"/>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Gerade Verbindung mit Pfeil 91"/>
          <p:cNvCxnSpPr/>
          <p:nvPr/>
        </p:nvCxnSpPr>
        <p:spPr>
          <a:xfrm flipH="1">
            <a:off x="5652120" y="5345793"/>
            <a:ext cx="2498298" cy="27423"/>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Gerade Verbindung mit Pfeil 92"/>
          <p:cNvCxnSpPr/>
          <p:nvPr/>
        </p:nvCxnSpPr>
        <p:spPr>
          <a:xfrm flipH="1">
            <a:off x="5868144" y="5157192"/>
            <a:ext cx="2498298" cy="27423"/>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Gerade Verbindung mit Pfeil 93"/>
          <p:cNvCxnSpPr/>
          <p:nvPr/>
        </p:nvCxnSpPr>
        <p:spPr>
          <a:xfrm flipH="1">
            <a:off x="6228184" y="4697721"/>
            <a:ext cx="2498298" cy="27423"/>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Gerade Verbindung mit Pfeil 84"/>
          <p:cNvCxnSpPr/>
          <p:nvPr/>
        </p:nvCxnSpPr>
        <p:spPr>
          <a:xfrm flipH="1">
            <a:off x="5287457" y="4556760"/>
            <a:ext cx="1586793" cy="1712278"/>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Gerade Verbindung mit Pfeil 86"/>
          <p:cNvCxnSpPr/>
          <p:nvPr/>
        </p:nvCxnSpPr>
        <p:spPr>
          <a:xfrm flipH="1">
            <a:off x="5868069" y="4527857"/>
            <a:ext cx="1584176" cy="1709455"/>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Gerade Verbindung mit Pfeil 88"/>
          <p:cNvCxnSpPr/>
          <p:nvPr/>
        </p:nvCxnSpPr>
        <p:spPr>
          <a:xfrm flipH="1">
            <a:off x="6156101" y="4450333"/>
            <a:ext cx="1656019" cy="1786979"/>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Gerade Verbindung mit Pfeil 89"/>
          <p:cNvCxnSpPr/>
          <p:nvPr/>
        </p:nvCxnSpPr>
        <p:spPr>
          <a:xfrm flipH="1">
            <a:off x="7092205" y="4465320"/>
            <a:ext cx="1642130" cy="1771992"/>
          </a:xfrm>
          <a:prstGeom prst="straightConnector1">
            <a:avLst/>
          </a:prstGeom>
          <a:ln w="12700">
            <a:solidFill>
              <a:schemeClr val="bg2">
                <a:lumMod val="60000"/>
                <a:lumOff val="4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Gerade Verbindung mit Pfeil 85"/>
          <p:cNvCxnSpPr/>
          <p:nvPr/>
        </p:nvCxnSpPr>
        <p:spPr>
          <a:xfrm flipH="1">
            <a:off x="4931965" y="4293096"/>
            <a:ext cx="1800275" cy="1944216"/>
          </a:xfrm>
          <a:prstGeom prst="straightConnector1">
            <a:avLst/>
          </a:prstGeom>
          <a:ln w="38100">
            <a:solidFill>
              <a:schemeClr val="bg2">
                <a:lumMod val="60000"/>
                <a:lumOff val="4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153988" y="3275013"/>
            <a:ext cx="4464050" cy="3086100"/>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500438"/>
            <a:ext cx="3952875" cy="2655887"/>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59" name="Freihandform 58"/>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11</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10" name="Ellipse 9"/>
          <p:cNvSpPr/>
          <p:nvPr/>
        </p:nvSpPr>
        <p:spPr>
          <a:xfrm>
            <a:off x="3492500" y="4916488"/>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3" name="Textfeld 10"/>
          <p:cNvSpPr txBox="1">
            <a:spLocks noChangeArrowheads="1"/>
          </p:cNvSpPr>
          <p:nvPr/>
        </p:nvSpPr>
        <p:spPr bwMode="auto">
          <a:xfrm>
            <a:off x="3203575" y="4706938"/>
            <a:ext cx="36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2" name="Ellipse 11"/>
          <p:cNvSpPr/>
          <p:nvPr/>
        </p:nvSpPr>
        <p:spPr>
          <a:xfrm>
            <a:off x="2540000" y="5445125"/>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5" name="Textfeld 12"/>
          <p:cNvSpPr txBox="1">
            <a:spLocks noChangeArrowheads="1"/>
          </p:cNvSpPr>
          <p:nvPr/>
        </p:nvSpPr>
        <p:spPr bwMode="auto">
          <a:xfrm>
            <a:off x="2181225" y="5364163"/>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cxnSp>
        <p:nvCxnSpPr>
          <p:cNvPr id="18" name="Gerade Verbindung mit Pfeil 17"/>
          <p:cNvCxnSpPr/>
          <p:nvPr/>
        </p:nvCxnSpPr>
        <p:spPr>
          <a:xfrm>
            <a:off x="5075932" y="4067175"/>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H="1">
            <a:off x="4931469" y="6116638"/>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1294" name="Textfeld 31"/>
          <p:cNvSpPr txBox="1">
            <a:spLocks noChangeArrowheads="1"/>
          </p:cNvSpPr>
          <p:nvPr/>
        </p:nvSpPr>
        <p:spPr bwMode="auto">
          <a:xfrm>
            <a:off x="4860032" y="3708400"/>
            <a:ext cx="808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dirty="0" smtClean="0"/>
              <a:t>h</a:t>
            </a:r>
            <a:r>
              <a:rPr lang="de-AT" altLang="de-DE" dirty="0" smtClean="0"/>
              <a:t>(</a:t>
            </a:r>
            <a:r>
              <a:rPr lang="de-AT" altLang="de-DE" i="1" dirty="0" smtClean="0"/>
              <a:t>t,</a:t>
            </a:r>
            <a:r>
              <a:rPr lang="el-GR" altLang="de-DE" dirty="0" smtClean="0"/>
              <a:t> φ</a:t>
            </a:r>
            <a:r>
              <a:rPr lang="de-AT" altLang="de-DE" dirty="0" smtClean="0"/>
              <a:t>)</a:t>
            </a:r>
            <a:endParaRPr lang="de-AT" altLang="de-DE" dirty="0"/>
          </a:p>
        </p:txBody>
      </p:sp>
      <p:sp>
        <p:nvSpPr>
          <p:cNvPr id="11295" name="Textfeld 32"/>
          <p:cNvSpPr txBox="1">
            <a:spLocks noChangeArrowheads="1"/>
          </p:cNvSpPr>
          <p:nvPr/>
        </p:nvSpPr>
        <p:spPr bwMode="auto">
          <a:xfrm>
            <a:off x="7884219" y="5940425"/>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grpSp>
        <p:nvGrpSpPr>
          <p:cNvPr id="42" name="Gruppieren 41"/>
          <p:cNvGrpSpPr/>
          <p:nvPr/>
        </p:nvGrpSpPr>
        <p:grpSpPr>
          <a:xfrm>
            <a:off x="3259137" y="4639224"/>
            <a:ext cx="657225" cy="740814"/>
            <a:chOff x="3243553" y="4669691"/>
            <a:chExt cx="657225" cy="740814"/>
          </a:xfrm>
        </p:grpSpPr>
        <p:cxnSp>
          <p:nvCxnSpPr>
            <p:cNvPr id="43" name="Gerade Verbindung 42"/>
            <p:cNvCxnSpPr/>
            <p:nvPr/>
          </p:nvCxnSpPr>
          <p:spPr>
            <a:xfrm flipV="1">
              <a:off x="3574533" y="4763864"/>
              <a:ext cx="843" cy="646641"/>
            </a:xfrm>
            <a:prstGeom prst="line">
              <a:avLst/>
            </a:prstGeom>
            <a:ln w="4762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Ellipse 43"/>
            <p:cNvSpPr/>
            <p:nvPr/>
          </p:nvSpPr>
          <p:spPr>
            <a:xfrm>
              <a:off x="3243553" y="4669691"/>
              <a:ext cx="657225"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grpSp>
      <p:sp>
        <p:nvSpPr>
          <p:cNvPr id="14" name="Freihandform 13"/>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6" name="Textfeld 23"/>
          <p:cNvSpPr txBox="1">
            <a:spLocks noChangeArrowheads="1"/>
          </p:cNvSpPr>
          <p:nvPr/>
        </p:nvSpPr>
        <p:spPr bwMode="auto">
          <a:xfrm>
            <a:off x="2843213" y="4932363"/>
            <a:ext cx="312737" cy="368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a:t>0</a:t>
            </a:r>
          </a:p>
        </p:txBody>
      </p:sp>
      <p:sp>
        <p:nvSpPr>
          <p:cNvPr id="49" name="Textfeld 27"/>
          <p:cNvSpPr txBox="1">
            <a:spLocks noChangeArrowheads="1"/>
          </p:cNvSpPr>
          <p:nvPr/>
        </p:nvSpPr>
        <p:spPr bwMode="auto">
          <a:xfrm>
            <a:off x="5291832" y="6218238"/>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cxnSp>
        <p:nvCxnSpPr>
          <p:cNvPr id="54" name="Gerade Verbindung mit Pfeil 53"/>
          <p:cNvCxnSpPr/>
          <p:nvPr/>
        </p:nvCxnSpPr>
        <p:spPr>
          <a:xfrm flipV="1">
            <a:off x="5436096" y="4653136"/>
            <a:ext cx="0" cy="1473200"/>
          </a:xfrm>
          <a:prstGeom prst="straightConnector1">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2" name="Textfeld 23"/>
          <p:cNvSpPr txBox="1">
            <a:spLocks noChangeArrowheads="1"/>
          </p:cNvSpPr>
          <p:nvPr/>
        </p:nvSpPr>
        <p:spPr bwMode="auto">
          <a:xfrm>
            <a:off x="3203848" y="5797004"/>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t>1</a:t>
            </a:r>
            <a:endParaRPr lang="de-AT" altLang="de-DE" dirty="0"/>
          </a:p>
        </p:txBody>
      </p:sp>
      <p:sp>
        <p:nvSpPr>
          <p:cNvPr id="53" name="Textfeld 23"/>
          <p:cNvSpPr txBox="1">
            <a:spLocks noChangeArrowheads="1"/>
          </p:cNvSpPr>
          <p:nvPr/>
        </p:nvSpPr>
        <p:spPr bwMode="auto">
          <a:xfrm>
            <a:off x="5868069" y="6229052"/>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t>1</a:t>
            </a:r>
            <a:endParaRPr lang="de-AT" altLang="de-DE" dirty="0"/>
          </a:p>
        </p:txBody>
      </p:sp>
      <p:sp>
        <p:nvSpPr>
          <p:cNvPr id="16" name="Freihandform 15"/>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55" name="Gerade Verbindung mit Pfeil 54"/>
          <p:cNvCxnSpPr/>
          <p:nvPr/>
        </p:nvCxnSpPr>
        <p:spPr>
          <a:xfrm flipV="1">
            <a:off x="6012359" y="5413548"/>
            <a:ext cx="0" cy="712788"/>
          </a:xfrm>
          <a:prstGeom prst="straightConnector1">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 name="Freihandform 14"/>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7" name="Textfeld 46"/>
          <p:cNvSpPr txBox="1"/>
          <p:nvPr/>
        </p:nvSpPr>
        <p:spPr>
          <a:xfrm>
            <a:off x="3827046" y="4715852"/>
            <a:ext cx="312906" cy="369332"/>
          </a:xfrm>
          <a:prstGeom prst="rect">
            <a:avLst/>
          </a:prstGeom>
          <a:noFill/>
        </p:spPr>
        <p:txBody>
          <a:bodyPr wrap="none">
            <a:spAutoFit/>
          </a:bodyPr>
          <a:lstStyle/>
          <a:p>
            <a:pPr>
              <a:defRPr/>
            </a:pPr>
            <a:r>
              <a:rPr lang="de-AT" dirty="0"/>
              <a:t>2</a:t>
            </a:r>
          </a:p>
        </p:txBody>
      </p:sp>
      <p:sp>
        <p:nvSpPr>
          <p:cNvPr id="50" name="Textfeld 49"/>
          <p:cNvSpPr txBox="1"/>
          <p:nvPr/>
        </p:nvSpPr>
        <p:spPr>
          <a:xfrm>
            <a:off x="6156101" y="6228020"/>
            <a:ext cx="312906" cy="369332"/>
          </a:xfrm>
          <a:prstGeom prst="rect">
            <a:avLst/>
          </a:prstGeom>
          <a:noFill/>
        </p:spPr>
        <p:txBody>
          <a:bodyPr wrap="none">
            <a:spAutoFit/>
          </a:bodyPr>
          <a:lstStyle/>
          <a:p>
            <a:pPr>
              <a:defRPr/>
            </a:pPr>
            <a:r>
              <a:rPr lang="de-AT" dirty="0"/>
              <a:t>2</a:t>
            </a:r>
          </a:p>
        </p:txBody>
      </p:sp>
      <p:cxnSp>
        <p:nvCxnSpPr>
          <p:cNvPr id="56" name="Gerade Verbindung mit Pfeil 55"/>
          <p:cNvCxnSpPr/>
          <p:nvPr/>
        </p:nvCxnSpPr>
        <p:spPr>
          <a:xfrm flipV="1">
            <a:off x="6299696" y="5610398"/>
            <a:ext cx="0" cy="547688"/>
          </a:xfrm>
          <a:prstGeom prst="straightConnector1">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5" name="Freihandform 44"/>
          <p:cNvSpPr/>
          <p:nvPr/>
        </p:nvSpPr>
        <p:spPr>
          <a:xfrm>
            <a:off x="2616151" y="3501008"/>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tx1"/>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8" name="Textfeld 47"/>
          <p:cNvSpPr txBox="1"/>
          <p:nvPr/>
        </p:nvSpPr>
        <p:spPr>
          <a:xfrm>
            <a:off x="3203848" y="3563724"/>
            <a:ext cx="312906" cy="369332"/>
          </a:xfrm>
          <a:prstGeom prst="rect">
            <a:avLst/>
          </a:prstGeom>
          <a:noFill/>
        </p:spPr>
        <p:txBody>
          <a:bodyPr wrap="none">
            <a:spAutoFit/>
          </a:bodyPr>
          <a:lstStyle/>
          <a:p>
            <a:pPr>
              <a:defRPr/>
            </a:pPr>
            <a:r>
              <a:rPr lang="de-AT" dirty="0"/>
              <a:t>3</a:t>
            </a:r>
          </a:p>
        </p:txBody>
      </p:sp>
      <p:sp>
        <p:nvSpPr>
          <p:cNvPr id="51" name="Textfeld 50"/>
          <p:cNvSpPr txBox="1"/>
          <p:nvPr/>
        </p:nvSpPr>
        <p:spPr>
          <a:xfrm>
            <a:off x="7092205" y="6218728"/>
            <a:ext cx="312906" cy="369332"/>
          </a:xfrm>
          <a:prstGeom prst="rect">
            <a:avLst/>
          </a:prstGeom>
          <a:noFill/>
        </p:spPr>
        <p:txBody>
          <a:bodyPr wrap="none">
            <a:spAutoFit/>
          </a:bodyPr>
          <a:lstStyle/>
          <a:p>
            <a:pPr>
              <a:defRPr/>
            </a:pPr>
            <a:r>
              <a:rPr lang="de-AT" dirty="0"/>
              <a:t>3</a:t>
            </a:r>
          </a:p>
        </p:txBody>
      </p:sp>
      <p:cxnSp>
        <p:nvCxnSpPr>
          <p:cNvPr id="57" name="Gerade Verbindung mit Pfeil 56"/>
          <p:cNvCxnSpPr/>
          <p:nvPr/>
        </p:nvCxnSpPr>
        <p:spPr>
          <a:xfrm flipV="1">
            <a:off x="7236321" y="5883448"/>
            <a:ext cx="0" cy="306388"/>
          </a:xfrm>
          <a:prstGeom prst="straightConnector1">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8" name="Textfeld 31"/>
          <p:cNvSpPr txBox="1">
            <a:spLocks noChangeArrowheads="1"/>
          </p:cNvSpPr>
          <p:nvPr/>
        </p:nvSpPr>
        <p:spPr bwMode="auto">
          <a:xfrm>
            <a:off x="6660232" y="3923764"/>
            <a:ext cx="3337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l-GR" altLang="de-DE" dirty="0" smtClean="0"/>
              <a:t>φ</a:t>
            </a:r>
            <a:endParaRPr lang="de-AT" altLang="de-DE" dirty="0"/>
          </a:p>
        </p:txBody>
      </p:sp>
      <p:sp>
        <p:nvSpPr>
          <p:cNvPr id="95" name="Textfeld 12"/>
          <p:cNvSpPr txBox="1">
            <a:spLocks noChangeArrowheads="1"/>
          </p:cNvSpPr>
          <p:nvPr/>
        </p:nvSpPr>
        <p:spPr bwMode="auto">
          <a:xfrm>
            <a:off x="5241974" y="3356992"/>
            <a:ext cx="2698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t>Eigenwillige Reihenfolge</a:t>
            </a:r>
            <a:endParaRPr lang="de-AT" altLang="de-DE" dirty="0"/>
          </a:p>
        </p:txBody>
      </p:sp>
    </p:spTree>
    <p:extLst>
      <p:ext uri="{BB962C8B-B14F-4D97-AF65-F5344CB8AC3E}">
        <p14:creationId xmlns:p14="http://schemas.microsoft.com/office/powerpoint/2010/main" val="280234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4.81481E-6 L 0.0316 -0.04283 " pathEditMode="relative" rAng="0" ptsTypes="AA">
                                      <p:cBhvr>
                                        <p:cTn id="6" dur="2000" fill="hold"/>
                                        <p:tgtEl>
                                          <p:spTgt spid="56"/>
                                        </p:tgtEl>
                                        <p:attrNameLst>
                                          <p:attrName>ppt_x</p:attrName>
                                          <p:attrName>ppt_y</p:attrName>
                                        </p:attrNameLst>
                                      </p:cBhvr>
                                      <p:rCtr x="1580" y="-2153"/>
                                    </p:animMotion>
                                  </p:childTnLst>
                                </p:cTn>
                              </p:par>
                              <p:par>
                                <p:cTn id="7" presetID="42" presetClass="path" presetSubtype="0" accel="50000" decel="50000" fill="hold" nodeType="withEffect">
                                  <p:stCondLst>
                                    <p:cond delay="0"/>
                                  </p:stCondLst>
                                  <p:childTnLst>
                                    <p:animMotion origin="layout" path="M -4.72222E-6 1.11111E-6 L 0.07865 -0.11019 " pathEditMode="relative" rAng="0" ptsTypes="AA">
                                      <p:cBhvr>
                                        <p:cTn id="8" dur="2000" fill="hold"/>
                                        <p:tgtEl>
                                          <p:spTgt spid="55"/>
                                        </p:tgtEl>
                                        <p:attrNameLst>
                                          <p:attrName>ppt_x</p:attrName>
                                          <p:attrName>ppt_y</p:attrName>
                                        </p:attrNameLst>
                                      </p:cBhvr>
                                      <p:rCtr x="3924" y="-5509"/>
                                    </p:animMotion>
                                  </p:childTnLst>
                                </p:cTn>
                              </p:par>
                              <p:par>
                                <p:cTn id="9" presetID="42" presetClass="path" presetSubtype="0" accel="50000" decel="50000" fill="hold" nodeType="withEffect">
                                  <p:stCondLst>
                                    <p:cond delay="0"/>
                                  </p:stCondLst>
                                  <p:childTnLst>
                                    <p:animMotion origin="layout" path="M -2.77778E-6 3.7037E-7 L 0.10243 -0.13889 " pathEditMode="relative" rAng="0" ptsTypes="AA">
                                      <p:cBhvr>
                                        <p:cTn id="10" dur="2000" fill="hold"/>
                                        <p:tgtEl>
                                          <p:spTgt spid="54"/>
                                        </p:tgtEl>
                                        <p:attrNameLst>
                                          <p:attrName>ppt_x</p:attrName>
                                          <p:attrName>ppt_y</p:attrName>
                                        </p:attrNameLst>
                                      </p:cBhvr>
                                      <p:rCtr x="5122" y="-6944"/>
                                    </p:animMotion>
                                  </p:childTnLst>
                                </p:cTn>
                              </p:par>
                              <p:par>
                                <p:cTn id="11" presetID="42" presetClass="path" presetSubtype="0" accel="50000" decel="50000" fill="hold" nodeType="withEffect">
                                  <p:stCondLst>
                                    <p:cond delay="0"/>
                                  </p:stCondLst>
                                  <p:childTnLst>
                                    <p:animMotion origin="layout" path="M 5.55556E-7 -2.59259E-6 L 0.14531 -0.22014 " pathEditMode="relative" rAng="0" ptsTypes="AA">
                                      <p:cBhvr>
                                        <p:cTn id="12" dur="2000" fill="hold"/>
                                        <p:tgtEl>
                                          <p:spTgt spid="57"/>
                                        </p:tgtEl>
                                        <p:attrNameLst>
                                          <p:attrName>ppt_x</p:attrName>
                                          <p:attrName>ppt_y</p:attrName>
                                        </p:attrNameLst>
                                      </p:cBhvr>
                                      <p:rCtr x="7257" y="-11019"/>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a:t>
            </a:r>
            <a:r>
              <a:rPr lang="de-DE" altLang="de-DE" sz="2000" b="1" dirty="0" smtClean="0"/>
              <a:t>berechenbar</a:t>
            </a:r>
            <a:endParaRPr lang="de-DE" altLang="de-DE" b="1" dirty="0"/>
          </a:p>
          <a:p>
            <a:pPr lvl="0" eaLnBrk="1" hangingPunct="1">
              <a:buFontTx/>
              <a:buChar char="-"/>
              <a:defRPr/>
            </a:pPr>
            <a:r>
              <a:rPr lang="de-DE" altLang="de-DE" b="1" dirty="0"/>
              <a:t>Richtungsstrahlen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berechenbar</a:t>
            </a:r>
            <a:endParaRPr lang="de-DE" altLang="de-DE" b="1" dirty="0"/>
          </a:p>
          <a:p>
            <a:pPr marL="0" lvl="0" indent="0" eaLnBrk="1" hangingPunct="1">
              <a:buNone/>
              <a:defRPr/>
            </a:pPr>
            <a:endParaRPr lang="de-DE" altLang="de-DE" b="1" dirty="0"/>
          </a:p>
          <a:p>
            <a:pPr lvl="0" eaLnBrk="1" hangingPunct="1">
              <a:buFontTx/>
              <a:buChar char="-"/>
              <a:defRPr/>
            </a:pPr>
            <a:endParaRPr lang="de-DE" altLang="de-DE" b="1" dirty="0"/>
          </a:p>
        </p:txBody>
      </p:sp>
      <p:sp>
        <p:nvSpPr>
          <p:cNvPr id="6" name="Rechteck 5"/>
          <p:cNvSpPr/>
          <p:nvPr/>
        </p:nvSpPr>
        <p:spPr>
          <a:xfrm>
            <a:off x="153988" y="3275013"/>
            <a:ext cx="4464050" cy="3086100"/>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500438"/>
            <a:ext cx="3952875" cy="2655887"/>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59" name="Freihandform 58"/>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12</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10" name="Ellipse 9"/>
          <p:cNvSpPr/>
          <p:nvPr/>
        </p:nvSpPr>
        <p:spPr>
          <a:xfrm>
            <a:off x="3492500" y="4916488"/>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3" name="Textfeld 10"/>
          <p:cNvSpPr txBox="1">
            <a:spLocks noChangeArrowheads="1"/>
          </p:cNvSpPr>
          <p:nvPr/>
        </p:nvSpPr>
        <p:spPr bwMode="auto">
          <a:xfrm>
            <a:off x="3203575" y="4706938"/>
            <a:ext cx="36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2" name="Ellipse 11"/>
          <p:cNvSpPr/>
          <p:nvPr/>
        </p:nvSpPr>
        <p:spPr>
          <a:xfrm>
            <a:off x="2540000" y="5445125"/>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5" name="Textfeld 12"/>
          <p:cNvSpPr txBox="1">
            <a:spLocks noChangeArrowheads="1"/>
          </p:cNvSpPr>
          <p:nvPr/>
        </p:nvSpPr>
        <p:spPr bwMode="auto">
          <a:xfrm>
            <a:off x="2181225" y="5364163"/>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grpSp>
        <p:nvGrpSpPr>
          <p:cNvPr id="42" name="Gruppieren 41"/>
          <p:cNvGrpSpPr/>
          <p:nvPr/>
        </p:nvGrpSpPr>
        <p:grpSpPr>
          <a:xfrm>
            <a:off x="3259137" y="4639224"/>
            <a:ext cx="657225" cy="740814"/>
            <a:chOff x="3243553" y="4669691"/>
            <a:chExt cx="657225" cy="740814"/>
          </a:xfrm>
        </p:grpSpPr>
        <p:cxnSp>
          <p:nvCxnSpPr>
            <p:cNvPr id="43" name="Gerade Verbindung 42"/>
            <p:cNvCxnSpPr/>
            <p:nvPr/>
          </p:nvCxnSpPr>
          <p:spPr>
            <a:xfrm flipV="1">
              <a:off x="3574533" y="4763864"/>
              <a:ext cx="843" cy="646641"/>
            </a:xfrm>
            <a:prstGeom prst="line">
              <a:avLst/>
            </a:prstGeom>
            <a:ln w="4762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Ellipse 43"/>
            <p:cNvSpPr/>
            <p:nvPr/>
          </p:nvSpPr>
          <p:spPr>
            <a:xfrm>
              <a:off x="3243553" y="4669691"/>
              <a:ext cx="657225" cy="657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grpSp>
      <p:sp>
        <p:nvSpPr>
          <p:cNvPr id="14" name="Freihandform 13"/>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6" name="Textfeld 23"/>
          <p:cNvSpPr txBox="1">
            <a:spLocks noChangeArrowheads="1"/>
          </p:cNvSpPr>
          <p:nvPr/>
        </p:nvSpPr>
        <p:spPr bwMode="auto">
          <a:xfrm>
            <a:off x="2843213" y="4932363"/>
            <a:ext cx="312737" cy="368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a:t>0</a:t>
            </a:r>
          </a:p>
        </p:txBody>
      </p:sp>
      <p:sp>
        <p:nvSpPr>
          <p:cNvPr id="52" name="Textfeld 23"/>
          <p:cNvSpPr txBox="1">
            <a:spLocks noChangeArrowheads="1"/>
          </p:cNvSpPr>
          <p:nvPr/>
        </p:nvSpPr>
        <p:spPr bwMode="auto">
          <a:xfrm>
            <a:off x="3203848" y="5797004"/>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dirty="0" smtClean="0"/>
              <a:t>1</a:t>
            </a:r>
            <a:endParaRPr lang="de-AT" altLang="de-DE" dirty="0"/>
          </a:p>
        </p:txBody>
      </p:sp>
      <p:sp>
        <p:nvSpPr>
          <p:cNvPr id="16" name="Freihandform 15"/>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5" name="Freihandform 14"/>
          <p:cNvSpPr/>
          <p:nvPr/>
        </p:nvSpPr>
        <p:spPr>
          <a:xfrm>
            <a:off x="2789238" y="5013176"/>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7" name="Textfeld 46"/>
          <p:cNvSpPr txBox="1"/>
          <p:nvPr/>
        </p:nvSpPr>
        <p:spPr>
          <a:xfrm>
            <a:off x="3827046" y="4715852"/>
            <a:ext cx="312906" cy="369332"/>
          </a:xfrm>
          <a:prstGeom prst="rect">
            <a:avLst/>
          </a:prstGeom>
          <a:noFill/>
        </p:spPr>
        <p:txBody>
          <a:bodyPr wrap="none">
            <a:spAutoFit/>
          </a:bodyPr>
          <a:lstStyle/>
          <a:p>
            <a:pPr>
              <a:defRPr/>
            </a:pPr>
            <a:r>
              <a:rPr lang="de-AT" dirty="0"/>
              <a:t>2</a:t>
            </a:r>
          </a:p>
        </p:txBody>
      </p:sp>
      <p:sp>
        <p:nvSpPr>
          <p:cNvPr id="45" name="Freihandform 44"/>
          <p:cNvSpPr/>
          <p:nvPr/>
        </p:nvSpPr>
        <p:spPr>
          <a:xfrm>
            <a:off x="2616151" y="3501008"/>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tx1"/>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8" name="Textfeld 47"/>
          <p:cNvSpPr txBox="1"/>
          <p:nvPr/>
        </p:nvSpPr>
        <p:spPr>
          <a:xfrm>
            <a:off x="3203848" y="3563724"/>
            <a:ext cx="312906" cy="369332"/>
          </a:xfrm>
          <a:prstGeom prst="rect">
            <a:avLst/>
          </a:prstGeom>
          <a:noFill/>
        </p:spPr>
        <p:txBody>
          <a:bodyPr wrap="none">
            <a:spAutoFit/>
          </a:bodyPr>
          <a:lstStyle/>
          <a:p>
            <a:pPr>
              <a:defRPr/>
            </a:pPr>
            <a:r>
              <a:rPr lang="de-AT" dirty="0"/>
              <a:t>3</a:t>
            </a:r>
          </a:p>
        </p:txBody>
      </p:sp>
      <p:sp>
        <p:nvSpPr>
          <p:cNvPr id="58" name="Textfeld 31"/>
          <p:cNvSpPr txBox="1">
            <a:spLocks noChangeArrowheads="1"/>
          </p:cNvSpPr>
          <p:nvPr/>
        </p:nvSpPr>
        <p:spPr bwMode="auto">
          <a:xfrm>
            <a:off x="4860032" y="3501008"/>
            <a:ext cx="808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dirty="0" smtClean="0"/>
              <a:t>h</a:t>
            </a:r>
            <a:r>
              <a:rPr lang="de-AT" altLang="de-DE" dirty="0" smtClean="0"/>
              <a:t>(</a:t>
            </a:r>
            <a:r>
              <a:rPr lang="de-AT" altLang="de-DE" i="1" dirty="0" smtClean="0"/>
              <a:t>t,</a:t>
            </a:r>
            <a:r>
              <a:rPr lang="el-GR" altLang="de-DE" dirty="0" smtClean="0"/>
              <a:t> φ</a:t>
            </a:r>
            <a:r>
              <a:rPr lang="de-AT" altLang="de-DE" dirty="0" smtClean="0"/>
              <a:t>)</a:t>
            </a:r>
            <a:endParaRPr lang="de-AT" altLang="de-DE" dirty="0"/>
          </a:p>
        </p:txBody>
      </p:sp>
      <p:cxnSp>
        <p:nvCxnSpPr>
          <p:cNvPr id="60" name="Gerade Verbindung mit Pfeil 59"/>
          <p:cNvCxnSpPr/>
          <p:nvPr/>
        </p:nvCxnSpPr>
        <p:spPr>
          <a:xfrm flipV="1">
            <a:off x="5148064" y="4006481"/>
            <a:ext cx="1" cy="222006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feld 32"/>
          <p:cNvSpPr txBox="1">
            <a:spLocks noChangeArrowheads="1"/>
          </p:cNvSpPr>
          <p:nvPr/>
        </p:nvSpPr>
        <p:spPr bwMode="auto">
          <a:xfrm>
            <a:off x="5258866" y="5941020"/>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cxnSp>
        <p:nvCxnSpPr>
          <p:cNvPr id="77" name="Gerade Verbindung mit Pfeil 76"/>
          <p:cNvCxnSpPr/>
          <p:nvPr/>
        </p:nvCxnSpPr>
        <p:spPr>
          <a:xfrm flipH="1" flipV="1">
            <a:off x="7092280" y="5445224"/>
            <a:ext cx="152400" cy="271462"/>
          </a:xfrm>
          <a:prstGeom prst="straightConnector1">
            <a:avLst/>
          </a:prstGeom>
          <a:ln w="38100">
            <a:solidFill>
              <a:schemeClr val="tx1">
                <a:lumMod val="50000"/>
                <a:lumOff val="50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3" name="Zylinder 2"/>
          <p:cNvSpPr/>
          <p:nvPr/>
        </p:nvSpPr>
        <p:spPr>
          <a:xfrm>
            <a:off x="6804248" y="3799256"/>
            <a:ext cx="792088" cy="2427840"/>
          </a:xfrm>
          <a:prstGeom prst="can">
            <a:avLst>
              <a:gd name="adj" fmla="val 36758"/>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11" name="Gerade Verbindung mit Pfeil 10"/>
          <p:cNvCxnSpPr/>
          <p:nvPr/>
        </p:nvCxnSpPr>
        <p:spPr>
          <a:xfrm flipH="1">
            <a:off x="6593552" y="4648200"/>
            <a:ext cx="426720" cy="468313"/>
          </a:xfrm>
          <a:prstGeom prst="straightConnector1">
            <a:avLst/>
          </a:prstGeom>
          <a:ln w="381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Gerade Verbindung mit Pfeil 61"/>
          <p:cNvCxnSpPr/>
          <p:nvPr/>
        </p:nvCxnSpPr>
        <p:spPr>
          <a:xfrm flipH="1">
            <a:off x="5940152" y="4193748"/>
            <a:ext cx="997318" cy="522104"/>
          </a:xfrm>
          <a:prstGeom prst="straightConnector1">
            <a:avLst/>
          </a:prstGeom>
          <a:ln w="381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Gerade Verbindung mit Pfeil 64"/>
          <p:cNvCxnSpPr/>
          <p:nvPr/>
        </p:nvCxnSpPr>
        <p:spPr>
          <a:xfrm>
            <a:off x="7467560" y="5235575"/>
            <a:ext cx="432048" cy="128588"/>
          </a:xfrm>
          <a:prstGeom prst="straightConnector1">
            <a:avLst/>
          </a:prstGeom>
          <a:ln w="38100">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03899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a:t>
            </a:r>
            <a:r>
              <a:rPr lang="de-DE" altLang="de-DE" sz="2000" b="1" dirty="0" smtClean="0"/>
              <a:t>berechenbar</a:t>
            </a:r>
            <a:endParaRPr lang="de-DE" altLang="de-DE" b="1" dirty="0"/>
          </a:p>
          <a:p>
            <a:pPr lvl="0" eaLnBrk="1" hangingPunct="1">
              <a:buFontTx/>
              <a:buChar char="-"/>
              <a:defRPr/>
            </a:pPr>
            <a:r>
              <a:rPr lang="de-DE" altLang="de-DE" b="1" dirty="0"/>
              <a:t>Richtungsstrahlen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berechenbar</a:t>
            </a:r>
            <a:endParaRPr lang="de-DE" altLang="de-DE" b="1" dirty="0"/>
          </a:p>
          <a:p>
            <a:pPr marL="0" lvl="0" indent="0" eaLnBrk="1" hangingPunct="1">
              <a:buNone/>
              <a:defRPr/>
            </a:pPr>
            <a:endParaRPr lang="de-DE" altLang="de-DE" b="1" dirty="0"/>
          </a:p>
          <a:p>
            <a:pPr lvl="0" eaLnBrk="1" hangingPunct="1">
              <a:buFontTx/>
              <a:buChar char="-"/>
              <a:defRPr/>
            </a:pP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13</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2" name="Würfel 1"/>
          <p:cNvSpPr/>
          <p:nvPr/>
        </p:nvSpPr>
        <p:spPr>
          <a:xfrm>
            <a:off x="971600" y="3356992"/>
            <a:ext cx="3816424" cy="2448272"/>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3600" dirty="0" smtClean="0">
                <a:solidFill>
                  <a:schemeClr val="tx1"/>
                </a:solidFill>
              </a:rPr>
              <a:t>Räume mit </a:t>
            </a:r>
            <a:r>
              <a:rPr lang="de-AT" sz="3600" dirty="0" err="1" smtClean="0">
                <a:solidFill>
                  <a:schemeClr val="tx1"/>
                </a:solidFill>
              </a:rPr>
              <a:t>Boden+Decke</a:t>
            </a:r>
            <a:endParaRPr lang="de-AT" dirty="0">
              <a:solidFill>
                <a:schemeClr val="tx1"/>
              </a:solidFill>
            </a:endParaRPr>
          </a:p>
        </p:txBody>
      </p:sp>
      <p:sp>
        <p:nvSpPr>
          <p:cNvPr id="33" name="Textfeld 31"/>
          <p:cNvSpPr txBox="1">
            <a:spLocks noChangeArrowheads="1"/>
          </p:cNvSpPr>
          <p:nvPr/>
        </p:nvSpPr>
        <p:spPr bwMode="auto">
          <a:xfrm>
            <a:off x="6625672" y="4107976"/>
            <a:ext cx="7232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dirty="0" smtClean="0"/>
              <a:t>h</a:t>
            </a:r>
            <a:r>
              <a:rPr lang="de-AT" altLang="de-DE" dirty="0" smtClean="0"/>
              <a:t>(</a:t>
            </a:r>
            <a:r>
              <a:rPr lang="de-AT" altLang="de-DE" i="1" dirty="0" smtClean="0"/>
              <a:t>t,</a:t>
            </a:r>
            <a:r>
              <a:rPr lang="el-GR" altLang="de-DE" b="1" i="1" dirty="0" smtClean="0"/>
              <a:t>θ</a:t>
            </a:r>
            <a:r>
              <a:rPr lang="de-AT" altLang="de-DE" dirty="0" smtClean="0"/>
              <a:t>)</a:t>
            </a:r>
            <a:endParaRPr lang="de-AT" altLang="de-DE" dirty="0"/>
          </a:p>
        </p:txBody>
      </p:sp>
      <p:sp>
        <p:nvSpPr>
          <p:cNvPr id="4" name="Textfeld 3"/>
          <p:cNvSpPr txBox="1"/>
          <p:nvPr/>
        </p:nvSpPr>
        <p:spPr>
          <a:xfrm>
            <a:off x="6156176" y="4509120"/>
            <a:ext cx="2592288" cy="646331"/>
          </a:xfrm>
          <a:prstGeom prst="rect">
            <a:avLst/>
          </a:prstGeom>
          <a:noFill/>
        </p:spPr>
        <p:txBody>
          <a:bodyPr wrap="square" rtlCol="0">
            <a:spAutoFit/>
          </a:bodyPr>
          <a:lstStyle/>
          <a:p>
            <a:r>
              <a:rPr lang="de-AT" dirty="0" smtClean="0"/>
              <a:t>h ist nun auch 3D</a:t>
            </a:r>
          </a:p>
          <a:p>
            <a:r>
              <a:rPr lang="de-AT" dirty="0" smtClean="0"/>
              <a:t>(von </a:t>
            </a:r>
            <a:r>
              <a:rPr lang="el-GR" altLang="de-DE" i="1" dirty="0"/>
              <a:t>φ </a:t>
            </a:r>
            <a:r>
              <a:rPr lang="de-AT" dirty="0" smtClean="0"/>
              <a:t>und </a:t>
            </a:r>
            <a:r>
              <a:rPr lang="el-GR" altLang="de-DE" i="1" dirty="0" smtClean="0"/>
              <a:t>ϑ</a:t>
            </a:r>
            <a:r>
              <a:rPr lang="de-AT" altLang="de-DE" dirty="0" smtClean="0"/>
              <a:t> </a:t>
            </a:r>
            <a:r>
              <a:rPr lang="de-AT" dirty="0" smtClean="0"/>
              <a:t>abhängig)</a:t>
            </a:r>
            <a:endParaRPr lang="de-AT" dirty="0"/>
          </a:p>
        </p:txBody>
      </p:sp>
      <p:pic>
        <p:nvPicPr>
          <p:cNvPr id="9" name="Grafik 8"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012160" y="5304379"/>
            <a:ext cx="1968267" cy="1001770"/>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1463641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Raumantwort, Faltungsintegral: gegeben ist Signal </a:t>
            </a:r>
            <a:br>
              <a:rPr lang="de-DE" altLang="de-DE" b="1" dirty="0" smtClean="0"/>
            </a:br>
            <a:r>
              <a:rPr lang="de-DE" altLang="de-DE" b="1" dirty="0" smtClean="0"/>
              <a:t>x(t), </a:t>
            </a:r>
            <a:r>
              <a:rPr lang="de-DE" altLang="de-DE" b="1" dirty="0" err="1" smtClean="0"/>
              <a:t>omnidirektionale</a:t>
            </a:r>
            <a:r>
              <a:rPr lang="de-DE" altLang="de-DE" b="1" dirty="0" smtClean="0"/>
              <a:t> Quellcharakteristik:</a:t>
            </a:r>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14</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pic>
        <p:nvPicPr>
          <p:cNvPr id="13" name="Grafik 12"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38254" y="2189624"/>
            <a:ext cx="4104050" cy="880124"/>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2375048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Raumantwort, Faltungsintegral: gegeben ist Signal </a:t>
            </a:r>
            <a:br>
              <a:rPr lang="de-DE" altLang="de-DE" b="1" dirty="0" smtClean="0"/>
            </a:br>
            <a:r>
              <a:rPr lang="de-DE" altLang="de-DE" b="1" dirty="0" smtClean="0"/>
              <a:t>x(t), </a:t>
            </a:r>
            <a:r>
              <a:rPr lang="de-DE" altLang="de-DE" b="1" dirty="0" err="1" smtClean="0"/>
              <a:t>omnidirektionale</a:t>
            </a:r>
            <a:r>
              <a:rPr lang="de-DE" altLang="de-DE" b="1" dirty="0" smtClean="0"/>
              <a:t> Quellcharakteristik:</a:t>
            </a:r>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15</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pic>
        <p:nvPicPr>
          <p:cNvPr id="12" name="Grafik 1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39537" y="2204864"/>
            <a:ext cx="6576988" cy="879482"/>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1598768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Raumantwort, Integrale: gegeben ist Signal </a:t>
            </a:r>
            <a:br>
              <a:rPr lang="de-DE" altLang="de-DE" b="1" dirty="0" smtClean="0"/>
            </a:br>
            <a:r>
              <a:rPr lang="de-DE" altLang="de-DE" b="1" dirty="0" smtClean="0"/>
              <a:t>x(t) und Quellcharakteristik </a:t>
            </a:r>
            <a:r>
              <a:rPr lang="el-GR" altLang="de-DE" b="1" dirty="0" smtClean="0"/>
              <a:t>γ</a:t>
            </a:r>
            <a:r>
              <a:rPr lang="de-AT" altLang="de-DE" b="1" dirty="0" smtClean="0"/>
              <a:t>(</a:t>
            </a:r>
            <a:r>
              <a:rPr lang="el-GR" altLang="de-DE" b="1" dirty="0" smtClean="0"/>
              <a:t>ϑ</a:t>
            </a:r>
            <a:r>
              <a:rPr lang="de-AT" altLang="de-DE" b="1" dirty="0" smtClean="0"/>
              <a:t>) :</a:t>
            </a:r>
          </a:p>
          <a:p>
            <a:pPr eaLnBrk="1" hangingPunct="1">
              <a:buFontTx/>
              <a:buChar char="-"/>
              <a:defRPr/>
            </a:pPr>
            <a:endParaRPr lang="de-AT" altLang="de-DE" b="1" dirty="0"/>
          </a:p>
          <a:p>
            <a:pPr eaLnBrk="1" hangingPunct="1">
              <a:buFontTx/>
              <a:buChar char="-"/>
              <a:defRPr/>
            </a:pPr>
            <a:endParaRPr lang="de-AT" altLang="de-DE" b="1" dirty="0" smtClean="0"/>
          </a:p>
          <a:p>
            <a:pPr eaLnBrk="1" hangingPunct="1">
              <a:buFontTx/>
              <a:buChar char="-"/>
              <a:defRPr/>
            </a:pPr>
            <a:endParaRPr lang="de-AT" altLang="de-DE" b="1" dirty="0"/>
          </a:p>
          <a:p>
            <a:pPr eaLnBrk="1" hangingPunct="1">
              <a:buFontTx/>
              <a:buChar char="-"/>
              <a:defRPr/>
            </a:pPr>
            <a:endParaRPr lang="de-AT" altLang="de-DE" b="1" dirty="0" smtClean="0"/>
          </a:p>
          <a:p>
            <a:pPr eaLnBrk="1" hangingPunct="1">
              <a:buFontTx/>
              <a:buChar char="-"/>
              <a:defRPr/>
            </a:pPr>
            <a:endParaRPr lang="de-AT" altLang="de-DE" b="1" dirty="0"/>
          </a:p>
          <a:p>
            <a:pPr eaLnBrk="1" hangingPunct="1">
              <a:buFontTx/>
              <a:buChar char="-"/>
              <a:defRPr/>
            </a:pPr>
            <a:endParaRPr lang="de-AT" altLang="de-DE" b="1" dirty="0" smtClean="0"/>
          </a:p>
          <a:p>
            <a:pPr eaLnBrk="1" hangingPunct="1">
              <a:buFontTx/>
              <a:buChar char="-"/>
              <a:defRPr/>
            </a:pPr>
            <a:endParaRPr lang="de-AT"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16</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pic>
        <p:nvPicPr>
          <p:cNvPr id="4" name="Grafik 3"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04525" y="2174384"/>
            <a:ext cx="6647011" cy="916831"/>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15525325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6E70F39E-AE26-47E2-87DB-DB278E8D4FA3}" type="slidenum">
              <a:rPr lang="de-DE" altLang="de-DE"/>
              <a:pPr>
                <a:defRPr/>
              </a:pPr>
              <a:t>17</a:t>
            </a:fld>
            <a:endParaRPr lang="de-DE" altLang="de-DE"/>
          </a:p>
        </p:txBody>
      </p:sp>
      <p:sp>
        <p:nvSpPr>
          <p:cNvPr id="12292" name="Rectangle 2"/>
          <p:cNvSpPr>
            <a:spLocks noGrp="1" noChangeArrowheads="1"/>
          </p:cNvSpPr>
          <p:nvPr>
            <p:ph type="title"/>
          </p:nvPr>
        </p:nvSpPr>
        <p:spPr>
          <a:xfrm>
            <a:off x="250825" y="331788"/>
            <a:ext cx="8569325" cy="576262"/>
          </a:xfrm>
        </p:spPr>
        <p:txBody>
          <a:bodyPr/>
          <a:lstStyle/>
          <a:p>
            <a:pPr eaLnBrk="1" hangingPunct="1"/>
            <a:r>
              <a:rPr lang="de-DE" altLang="de-DE" smtClean="0"/>
              <a:t>Kugelflächenfunktionen / begrenzte Richtungsauflösung</a:t>
            </a:r>
          </a:p>
        </p:txBody>
      </p:sp>
      <p:sp>
        <p:nvSpPr>
          <p:cNvPr id="12293" name="Rectangle 3"/>
          <p:cNvSpPr>
            <a:spLocks noGrp="1" noChangeArrowheads="1"/>
          </p:cNvSpPr>
          <p:nvPr>
            <p:ph type="body" idx="1"/>
          </p:nvPr>
        </p:nvSpPr>
        <p:spPr/>
        <p:txBody>
          <a:bodyPr/>
          <a:lstStyle/>
          <a:p>
            <a:pPr eaLnBrk="1" hangingPunct="1">
              <a:buFontTx/>
              <a:buChar char="-"/>
            </a:pPr>
            <a:r>
              <a:rPr lang="de-DE" altLang="de-DE" b="1" smtClean="0"/>
              <a:t>Zerlegung der Raumimpulsantwort in Kugelflächenfunktionen</a:t>
            </a:r>
          </a:p>
        </p:txBody>
      </p:sp>
      <p:pic>
        <p:nvPicPr>
          <p:cNvPr id="9" name="Picture 36" descr="sharmon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388" y="1925638"/>
            <a:ext cx="6305550" cy="345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6E70F39E-AE26-47E2-87DB-DB278E8D4FA3}" type="slidenum">
              <a:rPr lang="de-DE" altLang="de-DE"/>
              <a:pPr>
                <a:defRPr/>
              </a:pPr>
              <a:t>18</a:t>
            </a:fld>
            <a:endParaRPr lang="de-DE" altLang="de-DE"/>
          </a:p>
        </p:txBody>
      </p:sp>
      <p:sp>
        <p:nvSpPr>
          <p:cNvPr id="12292" name="Rectangle 2"/>
          <p:cNvSpPr>
            <a:spLocks noGrp="1" noChangeArrowheads="1"/>
          </p:cNvSpPr>
          <p:nvPr>
            <p:ph type="title"/>
          </p:nvPr>
        </p:nvSpPr>
        <p:spPr>
          <a:xfrm>
            <a:off x="250825" y="331788"/>
            <a:ext cx="8569325" cy="576262"/>
          </a:xfrm>
        </p:spPr>
        <p:txBody>
          <a:bodyPr/>
          <a:lstStyle/>
          <a:p>
            <a:pPr eaLnBrk="1" hangingPunct="1"/>
            <a:r>
              <a:rPr lang="de-DE" altLang="de-DE" smtClean="0"/>
              <a:t>Kugelflächenfunktionen / begrenzte Richtungsauflösung</a:t>
            </a:r>
          </a:p>
        </p:txBody>
      </p:sp>
      <p:sp>
        <p:nvSpPr>
          <p:cNvPr id="12293" name="Rectangle 3"/>
          <p:cNvSpPr>
            <a:spLocks noGrp="1" noChangeArrowheads="1"/>
          </p:cNvSpPr>
          <p:nvPr>
            <p:ph type="body" idx="1"/>
          </p:nvPr>
        </p:nvSpPr>
        <p:spPr/>
        <p:txBody>
          <a:bodyPr/>
          <a:lstStyle/>
          <a:p>
            <a:pPr eaLnBrk="1" hangingPunct="1">
              <a:buFontTx/>
              <a:buChar char="-"/>
            </a:pPr>
            <a:r>
              <a:rPr lang="de-DE" altLang="de-DE" b="1" dirty="0" smtClean="0"/>
              <a:t>Zerlegung der Raumimpulsantwort in Kugelflächenfunktionen</a:t>
            </a:r>
          </a:p>
          <a:p>
            <a:pPr eaLnBrk="1" hangingPunct="1">
              <a:buFontTx/>
              <a:buChar char="-"/>
            </a:pPr>
            <a:endParaRPr lang="de-DE" altLang="de-DE" b="1" dirty="0"/>
          </a:p>
          <a:p>
            <a:pPr eaLnBrk="1" hangingPunct="1">
              <a:buFontTx/>
              <a:buChar char="-"/>
            </a:pPr>
            <a:endParaRPr lang="de-DE" altLang="de-DE" b="1" dirty="0" smtClean="0"/>
          </a:p>
          <a:p>
            <a:pPr eaLnBrk="1" hangingPunct="1">
              <a:buFontTx/>
              <a:buChar char="-"/>
            </a:pPr>
            <a:endParaRPr lang="de-DE" altLang="de-DE" b="1" dirty="0"/>
          </a:p>
          <a:p>
            <a:pPr eaLnBrk="1" hangingPunct="1">
              <a:buFontTx/>
              <a:buChar char="-"/>
            </a:pPr>
            <a:r>
              <a:rPr lang="de-DE" altLang="de-DE" b="1" dirty="0" smtClean="0"/>
              <a:t>Messung mit Quellen, die begrenzten Satz von</a:t>
            </a:r>
            <a:r>
              <a:rPr lang="de-DE" altLang="de-DE" b="1" dirty="0"/>
              <a:t/>
            </a:r>
            <a:br>
              <a:rPr lang="de-DE" altLang="de-DE" b="1" dirty="0"/>
            </a:br>
            <a:r>
              <a:rPr lang="de-DE" altLang="de-DE" b="1" dirty="0" smtClean="0"/>
              <a:t>	      Richtwirkungen erzeugen</a:t>
            </a:r>
            <a:endParaRPr lang="de-DE" altLang="de-DE" b="1" dirty="0"/>
          </a:p>
        </p:txBody>
      </p:sp>
      <p:pic>
        <p:nvPicPr>
          <p:cNvPr id="3" name="Grafik 2" descr="Eckige Klammer links/rechts: TexPoint Display"/>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bwMode="auto">
          <a:xfrm>
            <a:off x="1835696" y="1916832"/>
            <a:ext cx="4582639" cy="880174"/>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pic>
        <p:nvPicPr>
          <p:cNvPr id="4" name="Grafik 3" descr="Eckige Klammer links/rechts: TexPoint Display"/>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bwMode="auto">
          <a:xfrm>
            <a:off x="611560" y="3655399"/>
            <a:ext cx="1071145" cy="401678"/>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317014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Raumantwort, Integrale: gegeben ist Signal </a:t>
            </a:r>
            <a:br>
              <a:rPr lang="de-DE" altLang="de-DE" b="1" dirty="0" smtClean="0"/>
            </a:br>
            <a:r>
              <a:rPr lang="de-DE" altLang="de-DE" b="1" dirty="0" smtClean="0"/>
              <a:t>x(t) und Quellcharakteristik </a:t>
            </a:r>
            <a:r>
              <a:rPr lang="el-GR" altLang="de-DE" b="1" dirty="0"/>
              <a:t>γ</a:t>
            </a:r>
            <a:r>
              <a:rPr lang="de-AT" altLang="de-DE" b="1" dirty="0"/>
              <a:t>(</a:t>
            </a:r>
            <a:r>
              <a:rPr lang="el-GR" altLang="de-DE" b="1" dirty="0"/>
              <a:t>φ,ϑ</a:t>
            </a:r>
            <a:r>
              <a:rPr lang="de-AT" altLang="de-DE" b="1" dirty="0"/>
              <a:t>)</a:t>
            </a:r>
            <a:r>
              <a:rPr lang="de-AT" altLang="de-DE" b="1" dirty="0" smtClean="0"/>
              <a:t>:</a:t>
            </a:r>
            <a:endParaRPr lang="de-DE"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19</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pic>
        <p:nvPicPr>
          <p:cNvPr id="4" name="Grafik 3"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04525" y="2174384"/>
            <a:ext cx="6647011" cy="916831"/>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4495121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94728E48-3598-427A-B02F-3FE3F4A7E93A}" type="slidenum">
              <a:rPr lang="de-DE" altLang="de-DE"/>
              <a:pPr>
                <a:defRPr/>
              </a:pPr>
              <a:t>2</a:t>
            </a:fld>
            <a:endParaRPr lang="de-DE" altLang="de-DE"/>
          </a:p>
        </p:txBody>
      </p:sp>
      <p:sp>
        <p:nvSpPr>
          <p:cNvPr id="4100"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4101" name="Rectangle 3"/>
          <p:cNvSpPr>
            <a:spLocks noGrp="1" noChangeArrowheads="1"/>
          </p:cNvSpPr>
          <p:nvPr>
            <p:ph type="body" idx="1"/>
          </p:nvPr>
        </p:nvSpPr>
        <p:spPr/>
        <p:txBody>
          <a:bodyPr/>
          <a:lstStyle/>
          <a:p>
            <a:pPr lvl="0" eaLnBrk="1" hangingPunct="1">
              <a:buFontTx/>
              <a:buChar char="-"/>
            </a:pPr>
            <a:r>
              <a:rPr lang="de-DE" altLang="de-DE" b="1" dirty="0"/>
              <a:t>Zeitlicher Impuls </a:t>
            </a:r>
            <a:r>
              <a:rPr lang="de-DE" altLang="de-DE" b="1" dirty="0" smtClean="0"/>
              <a:t>statt natürliches Quellsignal</a:t>
            </a:r>
            <a:r>
              <a:rPr lang="de-DE" altLang="de-DE" b="1" dirty="0"/>
              <a:t/>
            </a:r>
            <a:br>
              <a:rPr lang="de-DE" altLang="de-DE" b="1" dirty="0"/>
            </a:br>
            <a:endParaRPr lang="de-DE" altLang="de-DE" sz="2000" b="1" dirty="0"/>
          </a:p>
        </p:txBody>
      </p:sp>
      <p:sp>
        <p:nvSpPr>
          <p:cNvPr id="2" name="Rechteck 1"/>
          <p:cNvSpPr/>
          <p:nvPr/>
        </p:nvSpPr>
        <p:spPr>
          <a:xfrm>
            <a:off x="153988" y="3266336"/>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0173"/>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07811"/>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105" name="Textfeld 3"/>
          <p:cNvSpPr txBox="1">
            <a:spLocks noChangeArrowheads="1"/>
          </p:cNvSpPr>
          <p:nvPr/>
        </p:nvSpPr>
        <p:spPr bwMode="auto">
          <a:xfrm>
            <a:off x="3203575" y="4696673"/>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36448"/>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4107" name="Textfeld 10"/>
          <p:cNvSpPr txBox="1">
            <a:spLocks noChangeArrowheads="1"/>
          </p:cNvSpPr>
          <p:nvPr/>
        </p:nvSpPr>
        <p:spPr bwMode="auto">
          <a:xfrm>
            <a:off x="2181225" y="5353898"/>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cxnSp>
        <p:nvCxnSpPr>
          <p:cNvPr id="27" name="Gerade Verbindung mit Pfeil 26"/>
          <p:cNvCxnSpPr/>
          <p:nvPr/>
        </p:nvCxnSpPr>
        <p:spPr>
          <a:xfrm>
            <a:off x="5580063" y="4058498"/>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06373"/>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110" name="Textfeld 52"/>
          <p:cNvSpPr txBox="1">
            <a:spLocks noChangeArrowheads="1"/>
          </p:cNvSpPr>
          <p:nvPr/>
        </p:nvSpPr>
        <p:spPr bwMode="auto">
          <a:xfrm>
            <a:off x="5364163" y="3698136"/>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4111" name="Textfeld 53"/>
          <p:cNvSpPr txBox="1">
            <a:spLocks noChangeArrowheads="1"/>
          </p:cNvSpPr>
          <p:nvPr/>
        </p:nvSpPr>
        <p:spPr bwMode="auto">
          <a:xfrm>
            <a:off x="8388350" y="5930161"/>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Raumantwort</a:t>
            </a:r>
            <a:r>
              <a:rPr lang="de-DE" altLang="de-DE" b="1" dirty="0"/>
              <a:t> </a:t>
            </a:r>
            <a:r>
              <a:rPr lang="de-DE" altLang="de-DE" b="1" dirty="0" smtClean="0"/>
              <a:t>Faltung/Summe: gegeben ist Signal </a:t>
            </a:r>
            <a:br>
              <a:rPr lang="de-DE" altLang="de-DE" b="1" dirty="0" smtClean="0"/>
            </a:br>
            <a:r>
              <a:rPr lang="de-DE" altLang="de-DE" b="1" dirty="0" smtClean="0"/>
              <a:t>x(t) und Quellcharakteristik </a:t>
            </a:r>
            <a:r>
              <a:rPr lang="el-GR" altLang="de-DE" b="1" dirty="0" smtClean="0"/>
              <a:t>γ</a:t>
            </a:r>
            <a:r>
              <a:rPr lang="de-AT" altLang="de-DE" b="1" baseline="-25000" dirty="0" err="1" smtClean="0"/>
              <a:t>n</a:t>
            </a:r>
            <a:r>
              <a:rPr lang="de-AT" altLang="de-DE" b="1" baseline="30000" dirty="0" err="1" smtClean="0"/>
              <a:t>m</a:t>
            </a:r>
            <a:r>
              <a:rPr lang="de-AT" altLang="de-DE" b="1" dirty="0" smtClean="0"/>
              <a:t>:</a:t>
            </a:r>
            <a:endParaRPr lang="de-DE"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20</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pic>
        <p:nvPicPr>
          <p:cNvPr id="5" name="Grafik 4"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04474" y="2076088"/>
            <a:ext cx="6647062" cy="1117395"/>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3242104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a:xfrm>
            <a:off x="242278" y="907754"/>
            <a:ext cx="8569325" cy="5327650"/>
          </a:xfrm>
        </p:spPr>
        <p:txBody>
          <a:bodyPr/>
          <a:lstStyle/>
          <a:p>
            <a:pPr marL="0" indent="0" eaLnBrk="1" hangingPunct="1">
              <a:buFontTx/>
              <a:buNone/>
              <a:defRPr/>
            </a:pPr>
            <a:endParaRPr lang="de-DE" altLang="de-DE" b="1" dirty="0"/>
          </a:p>
          <a:p>
            <a:pPr eaLnBrk="1" hangingPunct="1">
              <a:buFontTx/>
              <a:buChar char="-"/>
              <a:defRPr/>
            </a:pPr>
            <a:endParaRPr lang="de-DE"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21</a:t>
            </a:fld>
            <a:endParaRPr lang="de-DE" altLang="de-DE"/>
          </a:p>
        </p:txBody>
      </p:sp>
      <p:sp>
        <p:nvSpPr>
          <p:cNvPr id="11268" name="Rectangle 2"/>
          <p:cNvSpPr>
            <a:spLocks noGrp="1" noChangeArrowheads="1"/>
          </p:cNvSpPr>
          <p:nvPr>
            <p:ph type="title"/>
          </p:nvPr>
        </p:nvSpPr>
        <p:spPr>
          <a:xfrm>
            <a:off x="250825" y="476474"/>
            <a:ext cx="8569325" cy="576262"/>
          </a:xfrm>
        </p:spPr>
        <p:txBody>
          <a:bodyPr/>
          <a:lstStyle/>
          <a:p>
            <a:pPr eaLnBrk="1" hangingPunct="1"/>
            <a:r>
              <a:rPr lang="de-DE" altLang="de-DE" dirty="0" smtClean="0"/>
              <a:t>Drehung der Quellcharakteristik verändert Konstellation der Impulsantwort. </a:t>
            </a:r>
            <a:br>
              <a:rPr lang="de-DE" altLang="de-DE" dirty="0" smtClean="0"/>
            </a:br>
            <a:r>
              <a:rPr lang="de-DE" altLang="de-DE" dirty="0" smtClean="0"/>
              <a:t>Beispiel: Quellcharakteristik begrenzter Richtungsauflösung.</a:t>
            </a:r>
          </a:p>
        </p:txBody>
      </p:sp>
      <p:pic>
        <p:nvPicPr>
          <p:cNvPr id="75781"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32248"/>
          <a:stretch/>
        </p:blipFill>
        <p:spPr bwMode="auto">
          <a:xfrm>
            <a:off x="15199" y="1340768"/>
            <a:ext cx="9164821" cy="2592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70211" r="268"/>
          <a:stretch/>
        </p:blipFill>
        <p:spPr bwMode="auto">
          <a:xfrm>
            <a:off x="2771800" y="4209152"/>
            <a:ext cx="3568040" cy="231619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Textfeld 11"/>
          <p:cNvSpPr txBox="1"/>
          <p:nvPr/>
        </p:nvSpPr>
        <p:spPr>
          <a:xfrm>
            <a:off x="3367688" y="5949280"/>
            <a:ext cx="4444672" cy="369332"/>
          </a:xfrm>
          <a:prstGeom prst="rect">
            <a:avLst/>
          </a:prstGeom>
          <a:noFill/>
        </p:spPr>
        <p:txBody>
          <a:bodyPr wrap="square" rtlCol="0">
            <a:spAutoFit/>
          </a:bodyPr>
          <a:lstStyle/>
          <a:p>
            <a:r>
              <a:rPr lang="de-AT" dirty="0" smtClean="0"/>
              <a:t>Am linken und rechten Ohr (rot/blau)</a:t>
            </a:r>
            <a:endParaRPr lang="de-AT" dirty="0"/>
          </a:p>
        </p:txBody>
      </p:sp>
    </p:spTree>
    <p:extLst>
      <p:ext uri="{BB962C8B-B14F-4D97-AF65-F5344CB8AC3E}">
        <p14:creationId xmlns:p14="http://schemas.microsoft.com/office/powerpoint/2010/main" val="12920492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berechenbar durch Faltung</a:t>
            </a:r>
            <a:endParaRPr lang="de-DE" altLang="de-DE" b="1" dirty="0"/>
          </a:p>
          <a:p>
            <a:pPr lvl="0" eaLnBrk="1" hangingPunct="1">
              <a:buFontTx/>
              <a:buChar char="-"/>
              <a:defRPr/>
            </a:pPr>
            <a:r>
              <a:rPr lang="de-DE" altLang="de-DE" b="1" dirty="0" smtClean="0"/>
              <a:t>Richtungsstrahlen/</a:t>
            </a:r>
            <a:r>
              <a:rPr lang="de-DE" altLang="de-DE" b="1" dirty="0" err="1" smtClean="0"/>
              <a:t>Kugelflächenfktn</a:t>
            </a:r>
            <a:r>
              <a:rPr lang="de-DE" altLang="de-DE" b="1" dirty="0"/>
              <a:t>.</a:t>
            </a:r>
            <a:r>
              <a:rPr lang="de-DE" altLang="de-DE" b="1" dirty="0" smtClean="0"/>
              <a:t> statt </a:t>
            </a:r>
            <a:r>
              <a:rPr lang="de-DE" altLang="de-DE" b="1" dirty="0"/>
              <a:t>natürlicher </a:t>
            </a:r>
            <a:br>
              <a:rPr lang="de-DE" altLang="de-DE" b="1" dirty="0"/>
            </a:br>
            <a:r>
              <a:rPr lang="de-DE" altLang="de-DE" b="1" dirty="0" smtClean="0"/>
              <a:t>Quellausstrahlungscharakteristik</a:t>
            </a:r>
            <a:r>
              <a:rPr lang="de-DE" altLang="de-DE" b="1" dirty="0"/>
              <a:t/>
            </a:r>
            <a:br>
              <a:rPr lang="de-DE" altLang="de-DE" b="1" dirty="0"/>
            </a:br>
            <a:r>
              <a:rPr lang="de-DE" altLang="de-DE" sz="2000" b="1" dirty="0"/>
              <a:t>Raumantwort auf jede Quellcharakteristik </a:t>
            </a:r>
            <a:r>
              <a:rPr lang="de-DE" altLang="de-DE" sz="2000" b="1" dirty="0" smtClean="0"/>
              <a:t>berechenbar</a:t>
            </a:r>
            <a:endParaRPr lang="de-DE" altLang="de-DE" b="1" dirty="0"/>
          </a:p>
          <a:p>
            <a:pPr eaLnBrk="1" hangingPunct="1">
              <a:buFontTx/>
              <a:buChar char="-"/>
              <a:defRPr/>
            </a:pPr>
            <a:r>
              <a:rPr lang="de-DE" altLang="de-DE" b="1" dirty="0"/>
              <a:t>Richtungsstrahlen/</a:t>
            </a:r>
            <a:r>
              <a:rPr lang="de-DE" altLang="de-DE" b="1" dirty="0" err="1"/>
              <a:t>Kugelflächenfktn</a:t>
            </a:r>
            <a:r>
              <a:rPr lang="de-DE" altLang="de-DE" b="1" dirty="0"/>
              <a:t>. statt </a:t>
            </a:r>
            <a:r>
              <a:rPr lang="de-DE" altLang="de-DE" b="1" dirty="0" smtClean="0"/>
              <a:t>natürlicher </a:t>
            </a:r>
            <a:br>
              <a:rPr lang="de-DE" altLang="de-DE" b="1" dirty="0" smtClean="0"/>
            </a:br>
            <a:r>
              <a:rPr lang="de-DE" altLang="de-DE" b="1" dirty="0" smtClean="0"/>
              <a:t>Empfangsaufnahme</a:t>
            </a:r>
            <a:r>
              <a:rPr lang="de-AT" altLang="de-DE" b="1" dirty="0" err="1" smtClean="0"/>
              <a:t>charakteristik</a:t>
            </a:r>
            <a:r>
              <a:rPr lang="de-AT" altLang="de-DE" b="1" dirty="0"/>
              <a:t/>
            </a:r>
            <a:br>
              <a:rPr lang="de-AT" altLang="de-DE" b="1" dirty="0"/>
            </a:br>
            <a:r>
              <a:rPr lang="de-DE" altLang="de-DE" sz="1800" b="1" dirty="0"/>
              <a:t>Raumantwort auf jede Aufnahmerichtungsempfindlichkeit </a:t>
            </a:r>
            <a:r>
              <a:rPr lang="de-DE" altLang="de-DE" sz="1800" b="1" dirty="0" smtClean="0"/>
              <a:t>berechenbar</a:t>
            </a:r>
            <a:endParaRPr lang="de-DE" altLang="de-DE" sz="1800" b="1" dirty="0"/>
          </a:p>
          <a:p>
            <a:pPr marL="0" indent="0" eaLnBrk="1" hangingPunct="1">
              <a:buFontTx/>
              <a:buNone/>
              <a:defRPr/>
            </a:pPr>
            <a:endParaRPr lang="de-DE" altLang="de-DE" b="1" dirty="0" smtClean="0"/>
          </a:p>
          <a:p>
            <a:pPr marL="0" indent="0" eaLnBrk="1" hangingPunct="1">
              <a:buFontTx/>
              <a:buNone/>
              <a:defRPr/>
            </a:pPr>
            <a:r>
              <a:rPr lang="de-DE" altLang="de-DE" b="1" dirty="0" smtClean="0"/>
              <a:t>Hauptmotivation: Weder Quellen noch Gehör/Mikrofone sind immer „</a:t>
            </a:r>
            <a:r>
              <a:rPr lang="de-DE" altLang="de-DE" b="1" dirty="0" err="1" smtClean="0"/>
              <a:t>omnidirektional</a:t>
            </a:r>
            <a:r>
              <a:rPr lang="de-DE" altLang="de-DE" b="1" dirty="0" smtClean="0"/>
              <a:t>“</a:t>
            </a:r>
            <a:endParaRPr lang="de-DE" altLang="de-DE" b="1" dirty="0"/>
          </a:p>
          <a:p>
            <a:pPr eaLnBrk="1" hangingPunct="1">
              <a:buFontTx/>
              <a:buChar char="-"/>
              <a:defRPr/>
            </a:pPr>
            <a:endParaRPr lang="de-DE"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22</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Vollständig verallgemeinert (bis auf Q/E Position)</a:t>
            </a:r>
          </a:p>
        </p:txBody>
      </p:sp>
    </p:spTree>
    <p:extLst>
      <p:ext uri="{BB962C8B-B14F-4D97-AF65-F5344CB8AC3E}">
        <p14:creationId xmlns:p14="http://schemas.microsoft.com/office/powerpoint/2010/main" val="15658626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berechenbar durch Faltung</a:t>
            </a:r>
            <a:endParaRPr lang="de-DE" altLang="de-DE" b="1" dirty="0"/>
          </a:p>
          <a:p>
            <a:pPr lvl="0" eaLnBrk="1" hangingPunct="1">
              <a:buFontTx/>
              <a:buChar char="-"/>
              <a:defRPr/>
            </a:pPr>
            <a:r>
              <a:rPr lang="de-DE" altLang="de-DE" b="1" dirty="0"/>
              <a:t>Richtungsstrahlen/</a:t>
            </a:r>
            <a:r>
              <a:rPr lang="de-DE" altLang="de-DE" b="1" dirty="0" err="1"/>
              <a:t>Kugelflächenfktn</a:t>
            </a:r>
            <a:r>
              <a:rPr lang="de-DE" altLang="de-DE" b="1" dirty="0"/>
              <a:t>.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berechenbar</a:t>
            </a:r>
            <a:endParaRPr lang="de-DE" altLang="de-DE" b="1" dirty="0"/>
          </a:p>
          <a:p>
            <a:pPr eaLnBrk="1" hangingPunct="1">
              <a:buFontTx/>
              <a:buChar char="-"/>
              <a:defRPr/>
            </a:pPr>
            <a:r>
              <a:rPr lang="de-DE" altLang="de-DE" b="1" dirty="0"/>
              <a:t>Richtungsstrahlen/</a:t>
            </a:r>
            <a:r>
              <a:rPr lang="de-DE" altLang="de-DE" b="1" dirty="0" err="1"/>
              <a:t>Kugelflächenfktn</a:t>
            </a:r>
            <a:r>
              <a:rPr lang="de-DE" altLang="de-DE" b="1" dirty="0"/>
              <a:t>. statt natürlicher </a:t>
            </a:r>
            <a:br>
              <a:rPr lang="de-DE" altLang="de-DE" b="1" dirty="0"/>
            </a:br>
            <a:r>
              <a:rPr lang="de-DE" altLang="de-DE" b="1" dirty="0"/>
              <a:t>Empfangsaufnahme</a:t>
            </a:r>
            <a:r>
              <a:rPr lang="de-AT" altLang="de-DE" b="1" dirty="0" err="1"/>
              <a:t>charakteristik</a:t>
            </a:r>
            <a:r>
              <a:rPr lang="de-AT" altLang="de-DE" b="1" dirty="0"/>
              <a:t/>
            </a:r>
            <a:br>
              <a:rPr lang="de-AT" altLang="de-DE" b="1" dirty="0"/>
            </a:br>
            <a:r>
              <a:rPr lang="de-DE" altLang="de-DE" sz="1800" b="1" dirty="0"/>
              <a:t>Raumantwort auf jede Aufnahmerichtungsempfindlichkeit berechenbar</a:t>
            </a:r>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23</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a:t>Vollständig verallgemeinert (bis auf Q/E Position)</a:t>
            </a:r>
            <a:endParaRPr lang="de-DE" altLang="de-DE" dirty="0" smtClean="0"/>
          </a:p>
        </p:txBody>
      </p:sp>
      <p:sp>
        <p:nvSpPr>
          <p:cNvPr id="4" name="Textfeld 3"/>
          <p:cNvSpPr txBox="1"/>
          <p:nvPr/>
        </p:nvSpPr>
        <p:spPr>
          <a:xfrm>
            <a:off x="3995936" y="4725144"/>
            <a:ext cx="1872208" cy="400110"/>
          </a:xfrm>
          <a:prstGeom prst="rect">
            <a:avLst/>
          </a:prstGeom>
          <a:noFill/>
        </p:spPr>
        <p:txBody>
          <a:bodyPr wrap="square" rtlCol="0">
            <a:spAutoFit/>
          </a:bodyPr>
          <a:lstStyle/>
          <a:p>
            <a:r>
              <a:rPr lang="de-AT" sz="2000" dirty="0" smtClean="0"/>
              <a:t>oder</a:t>
            </a:r>
            <a:endParaRPr lang="de-AT" sz="2000" dirty="0"/>
          </a:p>
        </p:txBody>
      </p:sp>
      <p:pic>
        <p:nvPicPr>
          <p:cNvPr id="9" name="Picture 36" descr="sharmonic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4863216"/>
            <a:ext cx="1720428" cy="94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6" descr="sharmonic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4933462"/>
            <a:ext cx="1720428" cy="94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Grafik 15" descr="Eckige Klammer links/rechts: TexPoint Display"/>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bwMode="auto">
          <a:xfrm>
            <a:off x="3436519" y="4221088"/>
            <a:ext cx="1796840" cy="401421"/>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13" name="Textfeld 12"/>
          <p:cNvSpPr txBox="1"/>
          <p:nvPr/>
        </p:nvSpPr>
        <p:spPr>
          <a:xfrm>
            <a:off x="3059832" y="5837202"/>
            <a:ext cx="2880320" cy="400110"/>
          </a:xfrm>
          <a:prstGeom prst="rect">
            <a:avLst/>
          </a:prstGeom>
          <a:noFill/>
        </p:spPr>
        <p:txBody>
          <a:bodyPr wrap="square" rtlCol="0">
            <a:spAutoFit/>
          </a:bodyPr>
          <a:lstStyle/>
          <a:p>
            <a:r>
              <a:rPr lang="de-AT" sz="2000" dirty="0" smtClean="0"/>
              <a:t>h ist nun überhaupt 5D</a:t>
            </a:r>
            <a:endParaRPr lang="de-AT" sz="2000" dirty="0"/>
          </a:p>
        </p:txBody>
      </p:sp>
      <p:pic>
        <p:nvPicPr>
          <p:cNvPr id="15" name="Grafik 14" descr="Eckige Klammer links/rechts: TexPoint Display"/>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bwMode="auto">
          <a:xfrm>
            <a:off x="3760991" y="5178912"/>
            <a:ext cx="1232045" cy="477536"/>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15215226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smtClean="0"/>
              <a:t>Für den Reflexionspfad i</a:t>
            </a: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24</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Einfaches Impulsantwortmodell</a:t>
            </a:r>
          </a:p>
        </p:txBody>
      </p:sp>
      <p:pic>
        <p:nvPicPr>
          <p:cNvPr id="11" name="Grafik 10"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107504" y="1855943"/>
            <a:ext cx="8829135" cy="996993"/>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14088636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smtClean="0"/>
              <a:t>Für den Reflexionspfad i</a:t>
            </a: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25</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Einfaches Impulsantwortmodell</a:t>
            </a:r>
          </a:p>
        </p:txBody>
      </p:sp>
      <p:pic>
        <p:nvPicPr>
          <p:cNvPr id="2" name="Grafik 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57280" y="1855943"/>
            <a:ext cx="7306225" cy="997176"/>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35427406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smtClean="0"/>
              <a:t>Für den Reflexionspfad i</a:t>
            </a:r>
          </a:p>
          <a:p>
            <a:pPr lvl="0" eaLnBrk="1" hangingPunct="1">
              <a:buFontTx/>
              <a:buChar char="-"/>
              <a:defRPr/>
            </a:pPr>
            <a:endParaRPr lang="de-DE" altLang="de-DE" b="1" dirty="0"/>
          </a:p>
          <a:p>
            <a:pPr lvl="0" eaLnBrk="1" hangingPunct="1">
              <a:buFontTx/>
              <a:buChar char="-"/>
              <a:defRPr/>
            </a:pPr>
            <a:endParaRPr lang="de-DE" altLang="de-DE" b="1" dirty="0" smtClean="0"/>
          </a:p>
          <a:p>
            <a:pPr marL="0" lvl="0" indent="0" eaLnBrk="1" hangingPunct="1">
              <a:buNone/>
              <a:defRPr/>
            </a:pPr>
            <a:endParaRPr lang="de-DE" altLang="de-DE" b="1" dirty="0" smtClean="0"/>
          </a:p>
          <a:p>
            <a:pPr lvl="0" eaLnBrk="1" hangingPunct="1">
              <a:buFontTx/>
              <a:buChar char="-"/>
              <a:defRPr/>
            </a:pPr>
            <a:endParaRPr lang="de-DE" altLang="de-DE" b="1" dirty="0" smtClean="0"/>
          </a:p>
          <a:p>
            <a:pPr lvl="0" eaLnBrk="1" hangingPunct="1">
              <a:buFontTx/>
              <a:buChar char="-"/>
              <a:defRPr/>
            </a:pPr>
            <a:r>
              <a:rPr lang="de-DE" altLang="de-DE" b="1" dirty="0" smtClean="0"/>
              <a:t>Muster des Impulsantwortsatzes (KF zu KF) zeigt für jeden Reflexionspfad sowohl </a:t>
            </a:r>
            <a:br>
              <a:rPr lang="de-DE" altLang="de-DE" b="1" dirty="0" smtClean="0"/>
            </a:br>
            <a:r>
              <a:rPr lang="de-DE" altLang="de-DE" b="1" dirty="0" smtClean="0"/>
              <a:t>Ausstrahl- als auch Einstrahlrichtung an</a:t>
            </a: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26</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Einfaches Impulsantwortmodell</a:t>
            </a:r>
          </a:p>
        </p:txBody>
      </p:sp>
      <p:pic>
        <p:nvPicPr>
          <p:cNvPr id="2" name="Grafik 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57280" y="1855943"/>
            <a:ext cx="7306225" cy="997176"/>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4944620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smtClean="0"/>
              <a:t>Für den Reflexionspfad </a:t>
            </a:r>
            <a:r>
              <a:rPr lang="de-DE" altLang="de-DE" b="1" dirty="0" smtClean="0"/>
              <a:t>i</a:t>
            </a:r>
            <a:endParaRPr lang="de-DE" altLang="de-DE" b="1" dirty="0" smtClean="0"/>
          </a:p>
          <a:p>
            <a:pPr lvl="0" eaLnBrk="1" hangingPunct="1">
              <a:buFontTx/>
              <a:buChar char="-"/>
              <a:defRPr/>
            </a:pPr>
            <a:endParaRPr lang="de-DE" altLang="de-DE" b="1" dirty="0"/>
          </a:p>
          <a:p>
            <a:pPr lvl="0" eaLnBrk="1" hangingPunct="1">
              <a:buFontTx/>
              <a:buChar char="-"/>
              <a:defRPr/>
            </a:pPr>
            <a:endParaRPr lang="de-DE" altLang="de-DE" b="1" dirty="0" smtClean="0"/>
          </a:p>
          <a:p>
            <a:pPr marL="0" lvl="0" indent="0" eaLnBrk="1" hangingPunct="1">
              <a:buNone/>
              <a:defRPr/>
            </a:pPr>
            <a:endParaRPr lang="de-DE" altLang="de-DE" b="1" dirty="0" smtClean="0"/>
          </a:p>
          <a:p>
            <a:pPr lvl="0" eaLnBrk="1" hangingPunct="1">
              <a:buFontTx/>
              <a:buChar char="-"/>
              <a:defRPr/>
            </a:pPr>
            <a:endParaRPr lang="de-DE" altLang="de-DE" b="1" dirty="0" smtClean="0"/>
          </a:p>
          <a:p>
            <a:pPr lvl="0" eaLnBrk="1" hangingPunct="1">
              <a:buFontTx/>
              <a:buChar char="-"/>
              <a:defRPr/>
            </a:pPr>
            <a:r>
              <a:rPr lang="de-DE" altLang="de-DE" b="1" dirty="0" smtClean="0"/>
              <a:t>Muster des Impulsantwortsatzes (KF zu KF) zeigt für jeden Reflexionspfad sowohl </a:t>
            </a:r>
            <a:br>
              <a:rPr lang="de-DE" altLang="de-DE" b="1" dirty="0" smtClean="0"/>
            </a:br>
            <a:r>
              <a:rPr lang="de-DE" altLang="de-DE" b="1" dirty="0" smtClean="0"/>
              <a:t>Ausstrahl- als auch Einstrahlrichtung </a:t>
            </a:r>
            <a:r>
              <a:rPr lang="de-DE" altLang="de-DE" b="1" dirty="0" smtClean="0"/>
              <a:t>an</a:t>
            </a:r>
          </a:p>
          <a:p>
            <a:pPr lvl="0" eaLnBrk="1" hangingPunct="1">
              <a:buFontTx/>
              <a:buChar char="-"/>
              <a:defRPr/>
            </a:pPr>
            <a:endParaRPr lang="de-DE" altLang="de-DE" b="1" dirty="0"/>
          </a:p>
          <a:p>
            <a:pPr lvl="0" eaLnBrk="1" hangingPunct="1">
              <a:buFontTx/>
              <a:buChar char="-"/>
              <a:defRPr/>
            </a:pPr>
            <a:r>
              <a:rPr lang="de-DE" altLang="de-DE" b="1" dirty="0" smtClean="0"/>
              <a:t>Wollen wir haben für neue Methoden der Raumantwortanalyse; Messungen im Gange.</a:t>
            </a: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27</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Einfaches Impulsantwortmodell</a:t>
            </a:r>
          </a:p>
        </p:txBody>
      </p:sp>
      <p:pic>
        <p:nvPicPr>
          <p:cNvPr id="2" name="Grafik 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57280" y="1855943"/>
            <a:ext cx="7306225" cy="997176"/>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23156854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lvl="0" eaLnBrk="1" hangingPunct="1">
              <a:buFontTx/>
              <a:buChar char="-"/>
              <a:defRPr/>
            </a:pPr>
            <a:r>
              <a:rPr lang="de-DE" altLang="de-DE" b="1" dirty="0" smtClean="0"/>
              <a:t>Für den Reflexionspfad </a:t>
            </a:r>
            <a:r>
              <a:rPr lang="de-DE" altLang="de-DE" b="1" dirty="0" smtClean="0"/>
              <a:t>i</a:t>
            </a:r>
            <a:endParaRPr lang="de-DE" altLang="de-DE" b="1" dirty="0" smtClean="0"/>
          </a:p>
          <a:p>
            <a:pPr lvl="0" eaLnBrk="1" hangingPunct="1">
              <a:buFontTx/>
              <a:buChar char="-"/>
              <a:defRPr/>
            </a:pPr>
            <a:endParaRPr lang="de-DE" altLang="de-DE" b="1" dirty="0"/>
          </a:p>
          <a:p>
            <a:pPr lvl="0" eaLnBrk="1" hangingPunct="1">
              <a:buFontTx/>
              <a:buChar char="-"/>
              <a:defRPr/>
            </a:pPr>
            <a:endParaRPr lang="de-DE" altLang="de-DE" b="1" dirty="0" smtClean="0"/>
          </a:p>
          <a:p>
            <a:pPr marL="0" lvl="0" indent="0" eaLnBrk="1" hangingPunct="1">
              <a:buNone/>
              <a:defRPr/>
            </a:pPr>
            <a:endParaRPr lang="de-DE" altLang="de-DE" b="1" dirty="0" smtClean="0"/>
          </a:p>
          <a:p>
            <a:pPr lvl="0" eaLnBrk="1" hangingPunct="1">
              <a:buFontTx/>
              <a:buChar char="-"/>
              <a:defRPr/>
            </a:pPr>
            <a:endParaRPr lang="de-DE" altLang="de-DE" b="1" dirty="0" smtClean="0"/>
          </a:p>
          <a:p>
            <a:pPr lvl="0" eaLnBrk="1" hangingPunct="1">
              <a:buFontTx/>
              <a:buChar char="-"/>
              <a:defRPr/>
            </a:pPr>
            <a:r>
              <a:rPr lang="de-DE" altLang="de-DE" b="1" dirty="0" smtClean="0"/>
              <a:t>Muster des Impulsantwortsatzes (KF zu KF) zeigt für jeden Reflexionspfad sowohl </a:t>
            </a:r>
            <a:br>
              <a:rPr lang="de-DE" altLang="de-DE" b="1" dirty="0" smtClean="0"/>
            </a:br>
            <a:r>
              <a:rPr lang="de-DE" altLang="de-DE" b="1" dirty="0" smtClean="0"/>
              <a:t>Ausstrahl- als auch Einstrahlrichtung </a:t>
            </a:r>
            <a:r>
              <a:rPr lang="de-DE" altLang="de-DE" b="1" dirty="0" smtClean="0"/>
              <a:t>an</a:t>
            </a:r>
          </a:p>
          <a:p>
            <a:pPr lvl="0" eaLnBrk="1" hangingPunct="1">
              <a:buFontTx/>
              <a:buChar char="-"/>
              <a:defRPr/>
            </a:pPr>
            <a:endParaRPr lang="de-DE" altLang="de-DE" b="1" dirty="0"/>
          </a:p>
          <a:p>
            <a:pPr lvl="0" eaLnBrk="1" hangingPunct="1">
              <a:buFontTx/>
              <a:buChar char="-"/>
              <a:defRPr/>
            </a:pPr>
            <a:r>
              <a:rPr lang="de-DE" altLang="de-DE" b="1" dirty="0" smtClean="0"/>
              <a:t>Wollen wir haben für neue Methoden der Raumantwortanalyse.</a:t>
            </a:r>
            <a:endParaRPr lang="de-DE" altLang="de-DE" b="1" dirty="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28</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dirty="0" smtClean="0"/>
              <a:t>Einfaches Impulsantwortmodell</a:t>
            </a:r>
          </a:p>
        </p:txBody>
      </p:sp>
      <p:pic>
        <p:nvPicPr>
          <p:cNvPr id="2" name="Grafik 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57280" y="1855943"/>
            <a:ext cx="7306225" cy="997176"/>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pic>
        <p:nvPicPr>
          <p:cNvPr id="3" name="Grafik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92373"/>
            <a:ext cx="9144000" cy="6073253"/>
          </a:xfrm>
          <a:prstGeom prst="rect">
            <a:avLst/>
          </a:prstGeom>
        </p:spPr>
      </p:pic>
    </p:spTree>
    <p:extLst>
      <p:ext uri="{BB962C8B-B14F-4D97-AF65-F5344CB8AC3E}">
        <p14:creationId xmlns:p14="http://schemas.microsoft.com/office/powerpoint/2010/main" val="29547231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5F23C7AE-DFCE-48F7-A1ED-54E9E7580DDA}" type="slidenum">
              <a:rPr lang="de-DE" altLang="de-DE"/>
              <a:pPr>
                <a:defRPr/>
              </a:pPr>
              <a:t>29</a:t>
            </a:fld>
            <a:endParaRPr lang="de-DE" altLang="de-DE"/>
          </a:p>
        </p:txBody>
      </p:sp>
      <p:sp>
        <p:nvSpPr>
          <p:cNvPr id="15365" name="Rectangle 3"/>
          <p:cNvSpPr>
            <a:spLocks noGrp="1" noChangeArrowheads="1"/>
          </p:cNvSpPr>
          <p:nvPr>
            <p:ph type="body" idx="1"/>
          </p:nvPr>
        </p:nvSpPr>
        <p:spPr/>
        <p:txBody>
          <a:bodyPr/>
          <a:lstStyle/>
          <a:p>
            <a:pPr marL="0" indent="0" eaLnBrk="1" hangingPunct="1">
              <a:buNone/>
            </a:pPr>
            <a:endParaRPr lang="de-DE" altLang="de-DE" b="1" dirty="0" smtClean="0"/>
          </a:p>
          <a:p>
            <a:pPr marL="0" indent="0" eaLnBrk="1" hangingPunct="1">
              <a:buNone/>
            </a:pPr>
            <a:endParaRPr lang="de-DE" altLang="de-DE" b="1" dirty="0"/>
          </a:p>
          <a:p>
            <a:pPr marL="0" indent="0" eaLnBrk="1" hangingPunct="1">
              <a:buNone/>
            </a:pPr>
            <a:endParaRPr lang="de-DE" altLang="de-DE" b="1" dirty="0" smtClean="0"/>
          </a:p>
          <a:p>
            <a:pPr marL="0" indent="0" eaLnBrk="1" hangingPunct="1">
              <a:buNone/>
            </a:pPr>
            <a:endParaRPr lang="de-DE" altLang="de-DE" b="1" dirty="0"/>
          </a:p>
          <a:p>
            <a:pPr marL="0" indent="0" eaLnBrk="1" hangingPunct="1">
              <a:buNone/>
            </a:pPr>
            <a:r>
              <a:rPr lang="de-DE" altLang="de-DE" sz="4000" b="1" dirty="0" smtClean="0"/>
              <a:t>KOMPAKTE KUGELLAUTSPRECHERARRAYS</a:t>
            </a:r>
          </a:p>
        </p:txBody>
      </p:sp>
      <p:sp>
        <p:nvSpPr>
          <p:cNvPr id="2" name="Titel 1"/>
          <p:cNvSpPr>
            <a:spLocks noGrp="1"/>
          </p:cNvSpPr>
          <p:nvPr>
            <p:ph type="title"/>
          </p:nvPr>
        </p:nvSpPr>
        <p:spPr/>
        <p:txBody>
          <a:bodyPr/>
          <a:lstStyle/>
          <a:p>
            <a:endParaRPr lang="de-AT" dirty="0"/>
          </a:p>
        </p:txBody>
      </p:sp>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500" y="1382713"/>
            <a:ext cx="1789113"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298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F1DA5A9A-23BE-4FB5-A42C-DCF9B83D7948}" type="slidenum">
              <a:rPr lang="de-DE" altLang="de-DE"/>
              <a:pPr>
                <a:defRPr/>
              </a:pPr>
              <a:t>3</a:t>
            </a:fld>
            <a:endParaRPr lang="de-DE" altLang="de-DE"/>
          </a:p>
        </p:txBody>
      </p:sp>
      <p:sp>
        <p:nvSpPr>
          <p:cNvPr id="5124"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5125" name="Rectangle 3"/>
          <p:cNvSpPr>
            <a:spLocks noGrp="1" noChangeArrowheads="1"/>
          </p:cNvSpPr>
          <p:nvPr>
            <p:ph type="body" idx="1"/>
          </p:nvPr>
        </p:nvSpPr>
        <p:spPr/>
        <p:txBody>
          <a:bodyPr/>
          <a:lstStyle/>
          <a:p>
            <a:pPr lvl="0" eaLnBrk="1" hangingPunct="1">
              <a:buFontTx/>
              <a:buChar char="-"/>
            </a:pPr>
            <a:r>
              <a:rPr lang="de-DE" altLang="de-DE" b="1" dirty="0"/>
              <a:t>Zeitlicher Impuls statt natürliches Quellsignal</a:t>
            </a:r>
            <a:br>
              <a:rPr lang="de-DE" altLang="de-DE" b="1" dirty="0"/>
            </a:br>
            <a:endParaRPr lang="de-DE" altLang="de-DE" sz="2000" b="1" dirty="0"/>
          </a:p>
        </p:txBody>
      </p:sp>
      <p:sp>
        <p:nvSpPr>
          <p:cNvPr id="2" name="Rechteck 1"/>
          <p:cNvSpPr/>
          <p:nvPr/>
        </p:nvSpPr>
        <p:spPr>
          <a:xfrm>
            <a:off x="153988" y="3270587"/>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4424"/>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12062"/>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5129" name="Textfeld 3"/>
          <p:cNvSpPr txBox="1">
            <a:spLocks noChangeArrowheads="1"/>
          </p:cNvSpPr>
          <p:nvPr/>
        </p:nvSpPr>
        <p:spPr bwMode="auto">
          <a:xfrm>
            <a:off x="3203575" y="4700924"/>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40699"/>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5131" name="Textfeld 10"/>
          <p:cNvSpPr txBox="1">
            <a:spLocks noChangeArrowheads="1"/>
          </p:cNvSpPr>
          <p:nvPr/>
        </p:nvSpPr>
        <p:spPr bwMode="auto">
          <a:xfrm>
            <a:off x="2181225" y="5358149"/>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2" name="Freihandform 11"/>
          <p:cNvSpPr/>
          <p:nvPr/>
        </p:nvSpPr>
        <p:spPr>
          <a:xfrm>
            <a:off x="2725738" y="5005724"/>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accent1">
                <a:lumMod val="1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27" name="Gerade Verbindung mit Pfeil 26"/>
          <p:cNvCxnSpPr/>
          <p:nvPr/>
        </p:nvCxnSpPr>
        <p:spPr>
          <a:xfrm>
            <a:off x="5580063" y="4062749"/>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10624"/>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p:nvPr/>
        </p:nvCxnSpPr>
        <p:spPr>
          <a:xfrm flipV="1">
            <a:off x="5940425" y="4639012"/>
            <a:ext cx="0" cy="1471612"/>
          </a:xfrm>
          <a:prstGeom prst="straightConnector1">
            <a:avLst/>
          </a:prstGeom>
          <a:ln w="38100">
            <a:solidFill>
              <a:schemeClr val="accent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136" name="Textfeld 47"/>
          <p:cNvSpPr txBox="1">
            <a:spLocks noChangeArrowheads="1"/>
          </p:cNvSpPr>
          <p:nvPr/>
        </p:nvSpPr>
        <p:spPr bwMode="auto">
          <a:xfrm>
            <a:off x="5795963" y="6213812"/>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5137" name="Textfeld 52"/>
          <p:cNvSpPr txBox="1">
            <a:spLocks noChangeArrowheads="1"/>
          </p:cNvSpPr>
          <p:nvPr/>
        </p:nvSpPr>
        <p:spPr bwMode="auto">
          <a:xfrm>
            <a:off x="5364163" y="3702387"/>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5138" name="Textfeld 53"/>
          <p:cNvSpPr txBox="1">
            <a:spLocks noChangeArrowheads="1"/>
          </p:cNvSpPr>
          <p:nvPr/>
        </p:nvSpPr>
        <p:spPr bwMode="auto">
          <a:xfrm>
            <a:off x="8388350" y="5934412"/>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
        <p:nvSpPr>
          <p:cNvPr id="5139" name="Textfeld 54"/>
          <p:cNvSpPr txBox="1">
            <a:spLocks noChangeArrowheads="1"/>
          </p:cNvSpPr>
          <p:nvPr/>
        </p:nvSpPr>
        <p:spPr bwMode="auto">
          <a:xfrm>
            <a:off x="2843213" y="4926349"/>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66A61C3B-9FA5-434D-B311-7EEE7900D7A0}" type="slidenum">
              <a:rPr lang="de-DE" altLang="de-DE"/>
              <a:pPr>
                <a:defRPr/>
              </a:pPr>
              <a:t>30</a:t>
            </a:fld>
            <a:endParaRPr lang="de-DE" altLang="de-DE"/>
          </a:p>
        </p:txBody>
      </p:sp>
      <p:sp>
        <p:nvSpPr>
          <p:cNvPr id="22532" name="Rectangle 2"/>
          <p:cNvSpPr>
            <a:spLocks noGrp="1" noChangeArrowheads="1"/>
          </p:cNvSpPr>
          <p:nvPr>
            <p:ph type="title"/>
          </p:nvPr>
        </p:nvSpPr>
        <p:spPr/>
        <p:txBody>
          <a:bodyPr/>
          <a:lstStyle/>
          <a:p>
            <a:pPr eaLnBrk="1" hangingPunct="1"/>
            <a:r>
              <a:rPr lang="en-US" altLang="de-DE" smtClean="0"/>
              <a:t>Kugelkappenmodell (Oberflächenschnelle)</a:t>
            </a:r>
            <a:endParaRPr lang="en-US" altLang="de-DE" baseline="-25000" smtClean="0"/>
          </a:p>
        </p:txBody>
      </p:sp>
      <p:sp>
        <p:nvSpPr>
          <p:cNvPr id="22533" name="Rectangle 3"/>
          <p:cNvSpPr>
            <a:spLocks noGrp="1" noChangeArrowheads="1"/>
          </p:cNvSpPr>
          <p:nvPr>
            <p:ph type="body" idx="1"/>
          </p:nvPr>
        </p:nvSpPr>
        <p:spPr/>
        <p:txBody>
          <a:bodyPr/>
          <a:lstStyle/>
          <a:p>
            <a:pPr eaLnBrk="1" hangingPunct="1"/>
            <a:endParaRPr lang="en-US" altLang="de-DE" smtClean="0"/>
          </a:p>
        </p:txBody>
      </p:sp>
      <p:pic>
        <p:nvPicPr>
          <p:cNvPr id="22534" name="Picture 4" descr="anim_Ncap_N2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98638" y="1079500"/>
            <a:ext cx="5010150"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1429682" y="4724400"/>
            <a:ext cx="5128937" cy="791670"/>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crgbClr r="0" g="0" b="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
        <p:nvSpPr>
          <p:cNvPr id="22536" name="Rectangle 10"/>
          <p:cNvSpPr>
            <a:spLocks noChangeArrowheads="1"/>
          </p:cNvSpPr>
          <p:nvPr/>
        </p:nvSpPr>
        <p:spPr bwMode="auto">
          <a:xfrm>
            <a:off x="5292725" y="4941888"/>
            <a:ext cx="792163" cy="431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Tree>
    <p:extLst>
      <p:ext uri="{BB962C8B-B14F-4D97-AF65-F5344CB8AC3E}">
        <p14:creationId xmlns:p14="http://schemas.microsoft.com/office/powerpoint/2010/main" val="5286284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52" name="Foliennummernplatzhalter 4"/>
          <p:cNvSpPr>
            <a:spLocks noGrp="1"/>
          </p:cNvSpPr>
          <p:nvPr>
            <p:ph type="sldNum" sz="quarter" idx="11"/>
          </p:nvPr>
        </p:nvSpPr>
        <p:spPr/>
        <p:txBody>
          <a:bodyPr/>
          <a:lstStyle/>
          <a:p>
            <a:pPr>
              <a:defRPr/>
            </a:pPr>
            <a:fld id="{D3C33BFA-1A19-4FF8-8A5D-3D692FE10444}" type="slidenum">
              <a:rPr lang="de-DE" altLang="de-DE"/>
              <a:pPr>
                <a:defRPr/>
              </a:pPr>
              <a:t>31</a:t>
            </a:fld>
            <a:endParaRPr lang="de-DE" altLang="de-DE"/>
          </a:p>
        </p:txBody>
      </p:sp>
      <p:sp>
        <p:nvSpPr>
          <p:cNvPr id="23556" name="Text Box 2"/>
          <p:cNvSpPr txBox="1">
            <a:spLocks noChangeArrowheads="1"/>
          </p:cNvSpPr>
          <p:nvPr/>
        </p:nvSpPr>
        <p:spPr bwMode="auto">
          <a:xfrm>
            <a:off x="250825" y="1989138"/>
            <a:ext cx="12969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50000"/>
              </a:spcBef>
              <a:buClrTx/>
              <a:buFontTx/>
              <a:buNone/>
            </a:pPr>
            <a:r>
              <a:rPr lang="de-DE" altLang="de-DE" sz="2800">
                <a:solidFill>
                  <a:schemeClr val="tx1"/>
                </a:solidFill>
                <a:latin typeface="Arial" charset="0"/>
              </a:rPr>
              <a:t>click!</a:t>
            </a:r>
          </a:p>
        </p:txBody>
      </p:sp>
      <p:pic>
        <p:nvPicPr>
          <p:cNvPr id="23557" name="Picture 3" descr="sh_boundary_conditions">
            <a:hlinkClick r:id="rId2" action="ppaction://hlinkfile"/>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4450" y="1704975"/>
            <a:ext cx="7191375" cy="41719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4"/>
          <p:cNvSpPr>
            <a:spLocks noGrp="1" noChangeArrowheads="1"/>
          </p:cNvSpPr>
          <p:nvPr>
            <p:ph type="title"/>
          </p:nvPr>
        </p:nvSpPr>
        <p:spPr/>
        <p:txBody>
          <a:bodyPr/>
          <a:lstStyle/>
          <a:p>
            <a:pPr eaLnBrk="1" hangingPunct="1"/>
            <a:r>
              <a:rPr lang="de-DE" altLang="de-DE" sz="2000" smtClean="0"/>
              <a:t>KF-Koeffizienten / Lautsprecher (Folie Herbst 2006)</a:t>
            </a:r>
          </a:p>
        </p:txBody>
      </p:sp>
      <p:sp>
        <p:nvSpPr>
          <p:cNvPr id="104454" name="Text Box 6"/>
          <p:cNvSpPr txBox="1">
            <a:spLocks noChangeArrowheads="1"/>
          </p:cNvSpPr>
          <p:nvPr/>
        </p:nvSpPr>
        <p:spPr bwMode="auto">
          <a:xfrm>
            <a:off x="8404225" y="5468938"/>
            <a:ext cx="287338" cy="62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50000"/>
              </a:spcBef>
              <a:buClrTx/>
              <a:buFontTx/>
              <a:buNone/>
            </a:pPr>
            <a:r>
              <a:rPr lang="de-DE" altLang="de-DE" sz="1400">
                <a:solidFill>
                  <a:schemeClr val="tx1"/>
                </a:solidFill>
                <a:latin typeface="Arial" charset="0"/>
              </a:rPr>
              <a:t>:</a:t>
            </a:r>
          </a:p>
          <a:p>
            <a:pPr>
              <a:spcBef>
                <a:spcPct val="50000"/>
              </a:spcBef>
              <a:buClrTx/>
              <a:buFontTx/>
              <a:buNone/>
            </a:pPr>
            <a:r>
              <a:rPr lang="de-DE" altLang="de-DE" sz="1400">
                <a:solidFill>
                  <a:schemeClr val="tx1"/>
                </a:solidFill>
                <a:latin typeface="Arial" charset="0"/>
              </a:rPr>
              <a:t>:</a:t>
            </a:r>
          </a:p>
        </p:txBody>
      </p:sp>
      <p:grpSp>
        <p:nvGrpSpPr>
          <p:cNvPr id="104455" name="Group 7"/>
          <p:cNvGrpSpPr>
            <a:grpSpLocks/>
          </p:cNvGrpSpPr>
          <p:nvPr/>
        </p:nvGrpSpPr>
        <p:grpSpPr bwMode="auto">
          <a:xfrm>
            <a:off x="4932363" y="3429000"/>
            <a:ext cx="1295400" cy="360363"/>
            <a:chOff x="3107" y="2160"/>
            <a:chExt cx="816" cy="227"/>
          </a:xfrm>
        </p:grpSpPr>
        <p:sp>
          <p:nvSpPr>
            <p:cNvPr id="23702" name="Freeform 8"/>
            <p:cNvSpPr>
              <a:spLocks/>
            </p:cNvSpPr>
            <p:nvPr/>
          </p:nvSpPr>
          <p:spPr bwMode="auto">
            <a:xfrm>
              <a:off x="3107" y="2160"/>
              <a:ext cx="567" cy="56"/>
            </a:xfrm>
            <a:custGeom>
              <a:avLst/>
              <a:gdLst>
                <a:gd name="T0" fmla="*/ 0 w 567"/>
                <a:gd name="T1" fmla="*/ 0 h 56"/>
                <a:gd name="T2" fmla="*/ 499 w 567"/>
                <a:gd name="T3" fmla="*/ 0 h 56"/>
                <a:gd name="T4" fmla="*/ 567 w 567"/>
                <a:gd name="T5" fmla="*/ 56 h 56"/>
                <a:gd name="T6" fmla="*/ 0 60000 65536"/>
                <a:gd name="T7" fmla="*/ 0 60000 65536"/>
                <a:gd name="T8" fmla="*/ 0 60000 65536"/>
              </a:gdLst>
              <a:ahLst/>
              <a:cxnLst>
                <a:cxn ang="T6">
                  <a:pos x="T0" y="T1"/>
                </a:cxn>
                <a:cxn ang="T7">
                  <a:pos x="T2" y="T3"/>
                </a:cxn>
                <a:cxn ang="T8">
                  <a:pos x="T4" y="T5"/>
                </a:cxn>
              </a:cxnLst>
              <a:rect l="0" t="0" r="r" b="b"/>
              <a:pathLst>
                <a:path w="567" h="56">
                  <a:moveTo>
                    <a:pt x="0" y="0"/>
                  </a:moveTo>
                  <a:lnTo>
                    <a:pt x="499" y="0"/>
                  </a:lnTo>
                  <a:lnTo>
                    <a:pt x="567" y="56"/>
                  </a:lnTo>
                </a:path>
              </a:pathLst>
            </a:custGeom>
            <a:noFill/>
            <a:ln w="15875">
              <a:solidFill>
                <a:srgbClr val="000066"/>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23703" name="Freeform 9"/>
            <p:cNvSpPr>
              <a:spLocks/>
            </p:cNvSpPr>
            <p:nvPr/>
          </p:nvSpPr>
          <p:spPr bwMode="auto">
            <a:xfrm>
              <a:off x="3424" y="2322"/>
              <a:ext cx="499" cy="65"/>
            </a:xfrm>
            <a:custGeom>
              <a:avLst/>
              <a:gdLst>
                <a:gd name="T0" fmla="*/ 0 w 499"/>
                <a:gd name="T1" fmla="*/ 65 h 65"/>
                <a:gd name="T2" fmla="*/ 499 w 499"/>
                <a:gd name="T3" fmla="*/ 65 h 65"/>
                <a:gd name="T4" fmla="*/ 411 w 499"/>
                <a:gd name="T5" fmla="*/ 0 h 65"/>
                <a:gd name="T6" fmla="*/ 0 60000 65536"/>
                <a:gd name="T7" fmla="*/ 0 60000 65536"/>
                <a:gd name="T8" fmla="*/ 0 60000 65536"/>
              </a:gdLst>
              <a:ahLst/>
              <a:cxnLst>
                <a:cxn ang="T6">
                  <a:pos x="T0" y="T1"/>
                </a:cxn>
                <a:cxn ang="T7">
                  <a:pos x="T2" y="T3"/>
                </a:cxn>
                <a:cxn ang="T8">
                  <a:pos x="T4" y="T5"/>
                </a:cxn>
              </a:cxnLst>
              <a:rect l="0" t="0" r="r" b="b"/>
              <a:pathLst>
                <a:path w="499" h="65">
                  <a:moveTo>
                    <a:pt x="0" y="65"/>
                  </a:moveTo>
                  <a:lnTo>
                    <a:pt x="499" y="65"/>
                  </a:lnTo>
                  <a:lnTo>
                    <a:pt x="411" y="0"/>
                  </a:lnTo>
                </a:path>
              </a:pathLst>
            </a:custGeom>
            <a:noFill/>
            <a:ln w="15875">
              <a:solidFill>
                <a:srgbClr val="000066"/>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23704" name="Text Box 10"/>
            <p:cNvSpPr txBox="1">
              <a:spLocks noChangeArrowheads="1"/>
            </p:cNvSpPr>
            <p:nvPr/>
          </p:nvSpPr>
          <p:spPr bwMode="auto">
            <a:xfrm>
              <a:off x="3651" y="2205"/>
              <a:ext cx="182" cy="145"/>
            </a:xfrm>
            <a:prstGeom prst="rect">
              <a:avLst/>
            </a:prstGeom>
            <a:solidFill>
              <a:schemeClr val="bg1"/>
            </a:solidFill>
            <a:ln w="15875">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800">
                  <a:solidFill>
                    <a:schemeClr val="tx1"/>
                  </a:solidFill>
                  <a:latin typeface="Arial" charset="0"/>
                </a:rPr>
                <a:t>LC</a:t>
              </a:r>
            </a:p>
          </p:txBody>
        </p:sp>
      </p:grpSp>
      <p:grpSp>
        <p:nvGrpSpPr>
          <p:cNvPr id="104459" name="Group 11"/>
          <p:cNvGrpSpPr>
            <a:grpSpLocks/>
          </p:cNvGrpSpPr>
          <p:nvPr/>
        </p:nvGrpSpPr>
        <p:grpSpPr bwMode="auto">
          <a:xfrm>
            <a:off x="6132513" y="1341438"/>
            <a:ext cx="2951162" cy="2211387"/>
            <a:chOff x="3833" y="858"/>
            <a:chExt cx="1859" cy="1393"/>
          </a:xfrm>
        </p:grpSpPr>
        <p:grpSp>
          <p:nvGrpSpPr>
            <p:cNvPr id="23683" name="Group 12"/>
            <p:cNvGrpSpPr>
              <a:grpSpLocks/>
            </p:cNvGrpSpPr>
            <p:nvPr/>
          </p:nvGrpSpPr>
          <p:grpSpPr bwMode="auto">
            <a:xfrm>
              <a:off x="5055" y="981"/>
              <a:ext cx="637" cy="380"/>
              <a:chOff x="4921" y="1512"/>
              <a:chExt cx="637" cy="380"/>
            </a:xfrm>
          </p:grpSpPr>
          <p:sp>
            <p:nvSpPr>
              <p:cNvPr id="23686" name="Text Box 13"/>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87" name="Text Box 14"/>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88" name="Text Box 15"/>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89" name="Text Box 16"/>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0" name="Text Box 17"/>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1" name="Text Box 18"/>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2" name="Text Box 19"/>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3" name="Text Box 20"/>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4" name="Text Box 21"/>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5" name="Text Box 22"/>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6" name="Text Box 23"/>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7" name="Text Box 24"/>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8" name="Text Box 25"/>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99" name="Text Box 26"/>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700" name="Text Box 27"/>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701" name="Text Box 28"/>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grpSp>
        <p:sp>
          <p:nvSpPr>
            <p:cNvPr id="23684" name="Text Box 29"/>
            <p:cNvSpPr txBox="1">
              <a:spLocks noChangeArrowheads="1"/>
            </p:cNvSpPr>
            <p:nvPr/>
          </p:nvSpPr>
          <p:spPr bwMode="auto">
            <a:xfrm>
              <a:off x="4150" y="858"/>
              <a:ext cx="9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0"/>
                </a:spcBef>
                <a:buClrTx/>
                <a:buFontTx/>
                <a:buNone/>
              </a:pPr>
              <a:r>
                <a:rPr lang="de-DE" altLang="de-DE" sz="1800">
                  <a:solidFill>
                    <a:srgbClr val="000099"/>
                  </a:solidFill>
                  <a:latin typeface="Arial" charset="0"/>
                </a:rPr>
                <a:t>Linearkomb.</a:t>
              </a:r>
            </a:p>
          </p:txBody>
        </p:sp>
        <p:sp>
          <p:nvSpPr>
            <p:cNvPr id="23685" name="Line 30"/>
            <p:cNvSpPr>
              <a:spLocks noChangeShapeType="1"/>
            </p:cNvSpPr>
            <p:nvPr/>
          </p:nvSpPr>
          <p:spPr bwMode="auto">
            <a:xfrm flipV="1">
              <a:off x="3833" y="1344"/>
              <a:ext cx="1134" cy="907"/>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479" name="Group 31"/>
          <p:cNvGrpSpPr>
            <a:grpSpLocks/>
          </p:cNvGrpSpPr>
          <p:nvPr/>
        </p:nvGrpSpPr>
        <p:grpSpPr bwMode="auto">
          <a:xfrm>
            <a:off x="6084888" y="2205038"/>
            <a:ext cx="2954337" cy="1368425"/>
            <a:chOff x="3833" y="1389"/>
            <a:chExt cx="1861" cy="862"/>
          </a:xfrm>
        </p:grpSpPr>
        <p:grpSp>
          <p:nvGrpSpPr>
            <p:cNvPr id="23665" name="Group 32"/>
            <p:cNvGrpSpPr>
              <a:grpSpLocks/>
            </p:cNvGrpSpPr>
            <p:nvPr/>
          </p:nvGrpSpPr>
          <p:grpSpPr bwMode="auto">
            <a:xfrm>
              <a:off x="5057" y="1389"/>
              <a:ext cx="637" cy="380"/>
              <a:chOff x="4921" y="1512"/>
              <a:chExt cx="637" cy="380"/>
            </a:xfrm>
          </p:grpSpPr>
          <p:sp>
            <p:nvSpPr>
              <p:cNvPr id="23667" name="Text Box 33"/>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8" name="Text Box 34"/>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9" name="Text Box 35"/>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0" name="Text Box 36"/>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1" name="Text Box 37"/>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2" name="Text Box 38"/>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3" name="Text Box 39"/>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4" name="Text Box 40"/>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5" name="Text Box 41"/>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6" name="Text Box 42"/>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7" name="Text Box 43"/>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8" name="Text Box 44"/>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79" name="Text Box 45"/>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680" name="Text Box 46"/>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81" name="Text Box 47"/>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82" name="Text Box 48"/>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666" name="Line 49"/>
            <p:cNvSpPr>
              <a:spLocks noChangeShapeType="1"/>
            </p:cNvSpPr>
            <p:nvPr/>
          </p:nvSpPr>
          <p:spPr bwMode="auto">
            <a:xfrm flipV="1">
              <a:off x="3833" y="1661"/>
              <a:ext cx="1088" cy="590"/>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498" name="Group 50"/>
          <p:cNvGrpSpPr>
            <a:grpSpLocks/>
          </p:cNvGrpSpPr>
          <p:nvPr/>
        </p:nvGrpSpPr>
        <p:grpSpPr bwMode="auto">
          <a:xfrm>
            <a:off x="6084888" y="2852738"/>
            <a:ext cx="2954337" cy="720725"/>
            <a:chOff x="3833" y="1797"/>
            <a:chExt cx="1861" cy="454"/>
          </a:xfrm>
        </p:grpSpPr>
        <p:grpSp>
          <p:nvGrpSpPr>
            <p:cNvPr id="23647" name="Group 51"/>
            <p:cNvGrpSpPr>
              <a:grpSpLocks/>
            </p:cNvGrpSpPr>
            <p:nvPr/>
          </p:nvGrpSpPr>
          <p:grpSpPr bwMode="auto">
            <a:xfrm>
              <a:off x="5057" y="1797"/>
              <a:ext cx="637" cy="380"/>
              <a:chOff x="4921" y="1512"/>
              <a:chExt cx="637" cy="380"/>
            </a:xfrm>
          </p:grpSpPr>
          <p:sp>
            <p:nvSpPr>
              <p:cNvPr id="23649" name="Text Box 52"/>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0" name="Text Box 53"/>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1" name="Text Box 54"/>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2" name="Text Box 55"/>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3" name="Text Box 56"/>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4" name="Text Box 57"/>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5" name="Text Box 58"/>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6" name="Text Box 59"/>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7" name="Text Box 60"/>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8" name="Text Box 61"/>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59" name="Text Box 62"/>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0" name="Text Box 63"/>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1" name="Text Box 64"/>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2" name="Text Box 65"/>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663" name="Text Box 66"/>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64" name="Text Box 67"/>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648" name="Line 68"/>
            <p:cNvSpPr>
              <a:spLocks noChangeShapeType="1"/>
            </p:cNvSpPr>
            <p:nvPr/>
          </p:nvSpPr>
          <p:spPr bwMode="auto">
            <a:xfrm flipV="1">
              <a:off x="3833" y="2113"/>
              <a:ext cx="1134" cy="138"/>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517" name="Group 69"/>
          <p:cNvGrpSpPr>
            <a:grpSpLocks/>
          </p:cNvGrpSpPr>
          <p:nvPr/>
        </p:nvGrpSpPr>
        <p:grpSpPr bwMode="auto">
          <a:xfrm>
            <a:off x="6084888" y="3500438"/>
            <a:ext cx="2954337" cy="603250"/>
            <a:chOff x="3833" y="2205"/>
            <a:chExt cx="1861" cy="380"/>
          </a:xfrm>
        </p:grpSpPr>
        <p:grpSp>
          <p:nvGrpSpPr>
            <p:cNvPr id="23629" name="Group 70"/>
            <p:cNvGrpSpPr>
              <a:grpSpLocks/>
            </p:cNvGrpSpPr>
            <p:nvPr/>
          </p:nvGrpSpPr>
          <p:grpSpPr bwMode="auto">
            <a:xfrm>
              <a:off x="5057" y="2205"/>
              <a:ext cx="637" cy="380"/>
              <a:chOff x="4921" y="1512"/>
              <a:chExt cx="637" cy="380"/>
            </a:xfrm>
          </p:grpSpPr>
          <p:sp>
            <p:nvSpPr>
              <p:cNvPr id="23631" name="Text Box 71"/>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2" name="Text Box 72"/>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3" name="Text Box 73"/>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4" name="Text Box 74"/>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5" name="Text Box 75"/>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6" name="Text Box 76"/>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7" name="Text Box 77"/>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8" name="Text Box 78"/>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39" name="Text Box 79"/>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0" name="Text Box 80"/>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1" name="Text Box 81"/>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2" name="Text Box 82"/>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3" name="Text Box 83"/>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4" name="Text Box 84"/>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45" name="Text Box 85"/>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646" name="Text Box 86"/>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630" name="Line 87"/>
            <p:cNvSpPr>
              <a:spLocks noChangeShapeType="1"/>
            </p:cNvSpPr>
            <p:nvPr/>
          </p:nvSpPr>
          <p:spPr bwMode="auto">
            <a:xfrm>
              <a:off x="3833" y="2251"/>
              <a:ext cx="1088" cy="181"/>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536" name="Group 88"/>
          <p:cNvGrpSpPr>
            <a:grpSpLocks/>
          </p:cNvGrpSpPr>
          <p:nvPr/>
        </p:nvGrpSpPr>
        <p:grpSpPr bwMode="auto">
          <a:xfrm>
            <a:off x="6084888" y="3573463"/>
            <a:ext cx="2954337" cy="1179512"/>
            <a:chOff x="3833" y="2251"/>
            <a:chExt cx="1861" cy="743"/>
          </a:xfrm>
        </p:grpSpPr>
        <p:grpSp>
          <p:nvGrpSpPr>
            <p:cNvPr id="23611" name="Group 89"/>
            <p:cNvGrpSpPr>
              <a:grpSpLocks/>
            </p:cNvGrpSpPr>
            <p:nvPr/>
          </p:nvGrpSpPr>
          <p:grpSpPr bwMode="auto">
            <a:xfrm>
              <a:off x="5057" y="2614"/>
              <a:ext cx="637" cy="380"/>
              <a:chOff x="4921" y="1512"/>
              <a:chExt cx="637" cy="380"/>
            </a:xfrm>
          </p:grpSpPr>
          <p:sp>
            <p:nvSpPr>
              <p:cNvPr id="23613" name="Text Box 90"/>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4" name="Text Box 91"/>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5" name="Text Box 92"/>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6" name="Text Box 93"/>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7" name="Text Box 94"/>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8" name="Text Box 95"/>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9" name="Text Box 96"/>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0" name="Text Box 97"/>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621" name="Text Box 98"/>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2" name="Text Box 99"/>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3" name="Text Box 100"/>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4" name="Text Box 101"/>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5" name="Text Box 102"/>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6" name="Text Box 103"/>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7" name="Text Box 104"/>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28" name="Text Box 105"/>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612" name="Line 106"/>
            <p:cNvSpPr>
              <a:spLocks noChangeShapeType="1"/>
            </p:cNvSpPr>
            <p:nvPr/>
          </p:nvSpPr>
          <p:spPr bwMode="auto">
            <a:xfrm>
              <a:off x="3833" y="2251"/>
              <a:ext cx="1088" cy="499"/>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555" name="Group 107"/>
          <p:cNvGrpSpPr>
            <a:grpSpLocks/>
          </p:cNvGrpSpPr>
          <p:nvPr/>
        </p:nvGrpSpPr>
        <p:grpSpPr bwMode="auto">
          <a:xfrm>
            <a:off x="6084888" y="3573463"/>
            <a:ext cx="2954337" cy="1827212"/>
            <a:chOff x="3833" y="2251"/>
            <a:chExt cx="1861" cy="1151"/>
          </a:xfrm>
        </p:grpSpPr>
        <p:grpSp>
          <p:nvGrpSpPr>
            <p:cNvPr id="23593" name="Group 108"/>
            <p:cNvGrpSpPr>
              <a:grpSpLocks/>
            </p:cNvGrpSpPr>
            <p:nvPr/>
          </p:nvGrpSpPr>
          <p:grpSpPr bwMode="auto">
            <a:xfrm>
              <a:off x="5057" y="3022"/>
              <a:ext cx="637" cy="380"/>
              <a:chOff x="4921" y="1512"/>
              <a:chExt cx="637" cy="380"/>
            </a:xfrm>
          </p:grpSpPr>
          <p:sp>
            <p:nvSpPr>
              <p:cNvPr id="23595" name="Text Box 109"/>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6" name="Text Box 110"/>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7" name="Text Box 111"/>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8" name="Text Box 112"/>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9" name="Text Box 113"/>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0" name="Text Box 114"/>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1" name="Text Box 115"/>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2" name="Text Box 116"/>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3" name="Text Box 117"/>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604" name="Text Box 118"/>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5" name="Text Box 119"/>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6" name="Text Box 120"/>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7" name="Text Box 121"/>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8" name="Text Box 122"/>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09" name="Text Box 123"/>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610" name="Text Box 124"/>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594" name="Line 125"/>
            <p:cNvSpPr>
              <a:spLocks noChangeShapeType="1"/>
            </p:cNvSpPr>
            <p:nvPr/>
          </p:nvSpPr>
          <p:spPr bwMode="auto">
            <a:xfrm>
              <a:off x="3833" y="2251"/>
              <a:ext cx="1088" cy="952"/>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grpSp>
        <p:nvGrpSpPr>
          <p:cNvPr id="104574" name="Group 126"/>
          <p:cNvGrpSpPr>
            <a:grpSpLocks/>
          </p:cNvGrpSpPr>
          <p:nvPr/>
        </p:nvGrpSpPr>
        <p:grpSpPr bwMode="auto">
          <a:xfrm>
            <a:off x="6084888" y="3573463"/>
            <a:ext cx="2954337" cy="3168650"/>
            <a:chOff x="3833" y="2251"/>
            <a:chExt cx="1861" cy="1996"/>
          </a:xfrm>
        </p:grpSpPr>
        <p:grpSp>
          <p:nvGrpSpPr>
            <p:cNvPr id="23575" name="Group 127"/>
            <p:cNvGrpSpPr>
              <a:grpSpLocks/>
            </p:cNvGrpSpPr>
            <p:nvPr/>
          </p:nvGrpSpPr>
          <p:grpSpPr bwMode="auto">
            <a:xfrm>
              <a:off x="5057" y="3867"/>
              <a:ext cx="637" cy="380"/>
              <a:chOff x="4921" y="1512"/>
              <a:chExt cx="637" cy="380"/>
            </a:xfrm>
          </p:grpSpPr>
          <p:sp>
            <p:nvSpPr>
              <p:cNvPr id="23577" name="Text Box 128"/>
              <p:cNvSpPr txBox="1">
                <a:spLocks noChangeArrowheads="1"/>
              </p:cNvSpPr>
              <p:nvPr/>
            </p:nvSpPr>
            <p:spPr bwMode="auto">
              <a:xfrm>
                <a:off x="4921"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78" name="Text Box 129"/>
              <p:cNvSpPr txBox="1">
                <a:spLocks noChangeArrowheads="1"/>
              </p:cNvSpPr>
              <p:nvPr/>
            </p:nvSpPr>
            <p:spPr bwMode="auto">
              <a:xfrm>
                <a:off x="5012"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79" name="Text Box 130"/>
              <p:cNvSpPr txBox="1">
                <a:spLocks noChangeArrowheads="1"/>
              </p:cNvSpPr>
              <p:nvPr/>
            </p:nvSpPr>
            <p:spPr bwMode="auto">
              <a:xfrm>
                <a:off x="5103"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0" name="Text Box 131"/>
              <p:cNvSpPr txBox="1">
                <a:spLocks noChangeArrowheads="1"/>
              </p:cNvSpPr>
              <p:nvPr/>
            </p:nvSpPr>
            <p:spPr bwMode="auto">
              <a:xfrm>
                <a:off x="5194"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1" name="Text Box 132"/>
              <p:cNvSpPr txBox="1">
                <a:spLocks noChangeArrowheads="1"/>
              </p:cNvSpPr>
              <p:nvPr/>
            </p:nvSpPr>
            <p:spPr bwMode="auto">
              <a:xfrm>
                <a:off x="5285"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2" name="Text Box 133"/>
              <p:cNvSpPr txBox="1">
                <a:spLocks noChangeArrowheads="1"/>
              </p:cNvSpPr>
              <p:nvPr/>
            </p:nvSpPr>
            <p:spPr bwMode="auto">
              <a:xfrm>
                <a:off x="5376"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3" name="Text Box 134"/>
              <p:cNvSpPr txBox="1">
                <a:spLocks noChangeArrowheads="1"/>
              </p:cNvSpPr>
              <p:nvPr/>
            </p:nvSpPr>
            <p:spPr bwMode="auto">
              <a:xfrm>
                <a:off x="5467" y="179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1</a:t>
                </a:r>
              </a:p>
            </p:txBody>
          </p:sp>
          <p:sp>
            <p:nvSpPr>
              <p:cNvPr id="23584" name="Text Box 135"/>
              <p:cNvSpPr txBox="1">
                <a:spLocks noChangeArrowheads="1"/>
              </p:cNvSpPr>
              <p:nvPr/>
            </p:nvSpPr>
            <p:spPr bwMode="auto">
              <a:xfrm>
                <a:off x="5012"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5" name="Text Box 136"/>
              <p:cNvSpPr txBox="1">
                <a:spLocks noChangeArrowheads="1"/>
              </p:cNvSpPr>
              <p:nvPr/>
            </p:nvSpPr>
            <p:spPr bwMode="auto">
              <a:xfrm>
                <a:off x="5103"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6" name="Text Box 137"/>
              <p:cNvSpPr txBox="1">
                <a:spLocks noChangeArrowheads="1"/>
              </p:cNvSpPr>
              <p:nvPr/>
            </p:nvSpPr>
            <p:spPr bwMode="auto">
              <a:xfrm>
                <a:off x="5194"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7" name="Text Box 138"/>
              <p:cNvSpPr txBox="1">
                <a:spLocks noChangeArrowheads="1"/>
              </p:cNvSpPr>
              <p:nvPr/>
            </p:nvSpPr>
            <p:spPr bwMode="auto">
              <a:xfrm>
                <a:off x="5285"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8" name="Text Box 139"/>
              <p:cNvSpPr txBox="1">
                <a:spLocks noChangeArrowheads="1"/>
              </p:cNvSpPr>
              <p:nvPr/>
            </p:nvSpPr>
            <p:spPr bwMode="auto">
              <a:xfrm>
                <a:off x="5376" y="170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89" name="Text Box 140"/>
              <p:cNvSpPr txBox="1">
                <a:spLocks noChangeArrowheads="1"/>
              </p:cNvSpPr>
              <p:nvPr/>
            </p:nvSpPr>
            <p:spPr bwMode="auto">
              <a:xfrm>
                <a:off x="5103"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0" name="Text Box 141"/>
              <p:cNvSpPr txBox="1">
                <a:spLocks noChangeArrowheads="1"/>
              </p:cNvSpPr>
              <p:nvPr/>
            </p:nvSpPr>
            <p:spPr bwMode="auto">
              <a:xfrm>
                <a:off x="5194"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1" name="Text Box 142"/>
              <p:cNvSpPr txBox="1">
                <a:spLocks noChangeArrowheads="1"/>
              </p:cNvSpPr>
              <p:nvPr/>
            </p:nvSpPr>
            <p:spPr bwMode="auto">
              <a:xfrm>
                <a:off x="5285" y="1607"/>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sp>
            <p:nvSpPr>
              <p:cNvPr id="23592" name="Text Box 143"/>
              <p:cNvSpPr txBox="1">
                <a:spLocks noChangeArrowheads="1"/>
              </p:cNvSpPr>
              <p:nvPr/>
            </p:nvSpPr>
            <p:spPr bwMode="auto">
              <a:xfrm>
                <a:off x="5194" y="1512"/>
                <a:ext cx="91" cy="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8000" rIns="18000" bIns="18000">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a:spcBef>
                    <a:spcPct val="50000"/>
                  </a:spcBef>
                  <a:buClrTx/>
                  <a:buFontTx/>
                  <a:buNone/>
                </a:pPr>
                <a:r>
                  <a:rPr lang="de-DE" altLang="de-DE" sz="700" b="1">
                    <a:solidFill>
                      <a:srgbClr val="000099"/>
                    </a:solidFill>
                    <a:latin typeface="Arial" charset="0"/>
                  </a:rPr>
                  <a:t>0</a:t>
                </a:r>
              </a:p>
            </p:txBody>
          </p:sp>
        </p:grpSp>
        <p:sp>
          <p:nvSpPr>
            <p:cNvPr id="23576" name="Line 144"/>
            <p:cNvSpPr>
              <a:spLocks noChangeShapeType="1"/>
            </p:cNvSpPr>
            <p:nvPr/>
          </p:nvSpPr>
          <p:spPr bwMode="auto">
            <a:xfrm>
              <a:off x="3833" y="2251"/>
              <a:ext cx="1360" cy="1633"/>
            </a:xfrm>
            <a:prstGeom prst="line">
              <a:avLst/>
            </a:prstGeom>
            <a:noFill/>
            <a:ln w="15875">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23568" name="Text Box 145"/>
          <p:cNvSpPr txBox="1">
            <a:spLocks noChangeArrowheads="1"/>
          </p:cNvSpPr>
          <p:nvPr/>
        </p:nvSpPr>
        <p:spPr bwMode="auto">
          <a:xfrm>
            <a:off x="1763713" y="17002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0"/>
              </a:spcBef>
              <a:buClrTx/>
              <a:buFontTx/>
              <a:buNone/>
            </a:pPr>
            <a:r>
              <a:rPr lang="de-DE" altLang="de-DE" sz="1800">
                <a:solidFill>
                  <a:schemeClr val="tx1"/>
                </a:solidFill>
                <a:latin typeface="Arial" charset="0"/>
              </a:rPr>
              <a:t>SH</a:t>
            </a:r>
          </a:p>
        </p:txBody>
      </p:sp>
      <p:sp>
        <p:nvSpPr>
          <p:cNvPr id="23569" name="Freeform 147"/>
          <p:cNvSpPr>
            <a:spLocks/>
          </p:cNvSpPr>
          <p:nvPr/>
        </p:nvSpPr>
        <p:spPr bwMode="auto">
          <a:xfrm>
            <a:off x="2555875" y="1341438"/>
            <a:ext cx="4176713" cy="1655762"/>
          </a:xfrm>
          <a:custGeom>
            <a:avLst/>
            <a:gdLst>
              <a:gd name="T0" fmla="*/ 0 w 2631"/>
              <a:gd name="T1" fmla="*/ 2147483647 h 1043"/>
              <a:gd name="T2" fmla="*/ 0 w 2631"/>
              <a:gd name="T3" fmla="*/ 2147483647 h 1043"/>
              <a:gd name="T4" fmla="*/ 2147483647 w 2631"/>
              <a:gd name="T5" fmla="*/ 2147483647 h 1043"/>
              <a:gd name="T6" fmla="*/ 2147483647 w 2631"/>
              <a:gd name="T7" fmla="*/ 2147483647 h 1043"/>
              <a:gd name="T8" fmla="*/ 2147483647 w 2631"/>
              <a:gd name="T9" fmla="*/ 2147483647 h 1043"/>
              <a:gd name="T10" fmla="*/ 2147483647 w 2631"/>
              <a:gd name="T11" fmla="*/ 2147483647 h 1043"/>
              <a:gd name="T12" fmla="*/ 2147483647 w 2631"/>
              <a:gd name="T13" fmla="*/ 2147483647 h 1043"/>
              <a:gd name="T14" fmla="*/ 2147483647 w 2631"/>
              <a:gd name="T15" fmla="*/ 0 h 10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31" h="1043">
                <a:moveTo>
                  <a:pt x="0" y="136"/>
                </a:moveTo>
                <a:lnTo>
                  <a:pt x="0" y="499"/>
                </a:lnTo>
                <a:lnTo>
                  <a:pt x="544" y="589"/>
                </a:lnTo>
                <a:lnTo>
                  <a:pt x="952" y="907"/>
                </a:lnTo>
                <a:lnTo>
                  <a:pt x="1814" y="1043"/>
                </a:lnTo>
                <a:lnTo>
                  <a:pt x="2631" y="997"/>
                </a:lnTo>
                <a:lnTo>
                  <a:pt x="2540" y="272"/>
                </a:lnTo>
                <a:lnTo>
                  <a:pt x="635"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23570" name="Rectangle 149"/>
          <p:cNvSpPr>
            <a:spLocks noChangeArrowheads="1"/>
          </p:cNvSpPr>
          <p:nvPr/>
        </p:nvSpPr>
        <p:spPr bwMode="auto">
          <a:xfrm>
            <a:off x="971550" y="4775200"/>
            <a:ext cx="5832475"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ctr" eaLnBrk="1" hangingPunct="1">
              <a:spcBef>
                <a:spcPct val="0"/>
              </a:spcBef>
              <a:buClrTx/>
              <a:buFontTx/>
              <a:buNone/>
            </a:pPr>
            <a:r>
              <a:rPr lang="de-DE" altLang="de-DE" sz="1800">
                <a:solidFill>
                  <a:srgbClr val="FF0000"/>
                </a:solidFill>
              </a:rPr>
              <a:t>Ungesteuerter Bereich (Aliase)</a:t>
            </a:r>
          </a:p>
        </p:txBody>
      </p:sp>
      <p:sp>
        <p:nvSpPr>
          <p:cNvPr id="23571" name="Rectangle 151"/>
          <p:cNvSpPr>
            <a:spLocks noChangeArrowheads="1"/>
          </p:cNvSpPr>
          <p:nvPr/>
        </p:nvSpPr>
        <p:spPr bwMode="auto">
          <a:xfrm>
            <a:off x="468313" y="5589588"/>
            <a:ext cx="3024187" cy="431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
        <p:nvSpPr>
          <p:cNvPr id="23572" name="Text Box 152"/>
          <p:cNvSpPr txBox="1">
            <a:spLocks noChangeArrowheads="1"/>
          </p:cNvSpPr>
          <p:nvPr/>
        </p:nvSpPr>
        <p:spPr bwMode="auto">
          <a:xfrm>
            <a:off x="1116013" y="5445125"/>
            <a:ext cx="2960687"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a:solidFill>
                  <a:schemeClr val="accent2"/>
                </a:solidFill>
              </a:rPr>
              <a:t>Randwerte aller Lautsprecher</a:t>
            </a:r>
          </a:p>
          <a:p>
            <a:pPr eaLnBrk="1" hangingPunct="1">
              <a:spcBef>
                <a:spcPct val="0"/>
              </a:spcBef>
              <a:buClrTx/>
              <a:buFontTx/>
              <a:buNone/>
            </a:pPr>
            <a:r>
              <a:rPr lang="de-DE" altLang="de-DE" sz="1800">
                <a:solidFill>
                  <a:schemeClr val="accent2"/>
                </a:solidFill>
              </a:rPr>
              <a:t>in Form von Koeffizienten </a:t>
            </a:r>
            <a:br>
              <a:rPr lang="de-DE" altLang="de-DE" sz="1800">
                <a:solidFill>
                  <a:schemeClr val="accent2"/>
                </a:solidFill>
              </a:rPr>
            </a:br>
            <a:r>
              <a:rPr lang="de-DE" altLang="de-DE" sz="1800">
                <a:solidFill>
                  <a:schemeClr val="accent2"/>
                </a:solidFill>
              </a:rPr>
              <a:t>alle unterschiedlich</a:t>
            </a:r>
          </a:p>
        </p:txBody>
      </p:sp>
      <p:pic>
        <p:nvPicPr>
          <p:cNvPr id="23573" name="Picture 146" descr="sh_vib"/>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1275" y="1125538"/>
            <a:ext cx="2771775" cy="151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4" name="Freeform 153"/>
          <p:cNvSpPr>
            <a:spLocks/>
          </p:cNvSpPr>
          <p:nvPr/>
        </p:nvSpPr>
        <p:spPr bwMode="auto">
          <a:xfrm>
            <a:off x="107950" y="1125538"/>
            <a:ext cx="2592388" cy="2087562"/>
          </a:xfrm>
          <a:custGeom>
            <a:avLst/>
            <a:gdLst>
              <a:gd name="T0" fmla="*/ 0 w 1633"/>
              <a:gd name="T1" fmla="*/ 2147483647 h 1315"/>
              <a:gd name="T2" fmla="*/ 2147483647 w 1633"/>
              <a:gd name="T3" fmla="*/ 2147483647 h 1315"/>
              <a:gd name="T4" fmla="*/ 2147483647 w 1633"/>
              <a:gd name="T5" fmla="*/ 0 h 1315"/>
              <a:gd name="T6" fmla="*/ 2147483647 w 1633"/>
              <a:gd name="T7" fmla="*/ 2147483647 h 13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3" h="1315">
                <a:moveTo>
                  <a:pt x="0" y="1315"/>
                </a:moveTo>
                <a:lnTo>
                  <a:pt x="1633" y="498"/>
                </a:lnTo>
                <a:lnTo>
                  <a:pt x="680" y="0"/>
                </a:lnTo>
                <a:lnTo>
                  <a:pt x="136" y="317"/>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Tree>
    <p:extLst>
      <p:ext uri="{BB962C8B-B14F-4D97-AF65-F5344CB8AC3E}">
        <p14:creationId xmlns:p14="http://schemas.microsoft.com/office/powerpoint/2010/main" val="2064160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44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4459"/>
                                        </p:tgtEl>
                                        <p:attrNameLst>
                                          <p:attrName>style.visibility</p:attrName>
                                        </p:attrNameLst>
                                      </p:cBhvr>
                                      <p:to>
                                        <p:strVal val="visible"/>
                                      </p:to>
                                    </p:set>
                                  </p:childTnLst>
                                </p:cTn>
                              </p:par>
                            </p:childTnLst>
                          </p:cTn>
                        </p:par>
                        <p:par>
                          <p:cTn id="11" fill="hold" nodeType="afterGroup">
                            <p:stCondLst>
                              <p:cond delay="0"/>
                            </p:stCondLst>
                            <p:childTnLst>
                              <p:par>
                                <p:cTn id="12" presetID="1" presetClass="entr" presetSubtype="0" fill="hold" nodeType="afterEffect">
                                  <p:stCondLst>
                                    <p:cond delay="1000"/>
                                  </p:stCondLst>
                                  <p:childTnLst>
                                    <p:set>
                                      <p:cBhvr>
                                        <p:cTn id="13" dur="1" fill="hold">
                                          <p:stCondLst>
                                            <p:cond delay="0"/>
                                          </p:stCondLst>
                                        </p:cTn>
                                        <p:tgtEl>
                                          <p:spTgt spid="104479"/>
                                        </p:tgtEl>
                                        <p:attrNameLst>
                                          <p:attrName>style.visibility</p:attrName>
                                        </p:attrNameLst>
                                      </p:cBhvr>
                                      <p:to>
                                        <p:strVal val="visible"/>
                                      </p:to>
                                    </p:set>
                                  </p:childTnLst>
                                </p:cTn>
                              </p:par>
                            </p:childTnLst>
                          </p:cTn>
                        </p:par>
                        <p:par>
                          <p:cTn id="14" fill="hold" nodeType="afterGroup">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104498"/>
                                        </p:tgtEl>
                                        <p:attrNameLst>
                                          <p:attrName>style.visibility</p:attrName>
                                        </p:attrNameLst>
                                      </p:cBhvr>
                                      <p:to>
                                        <p:strVal val="visible"/>
                                      </p:to>
                                    </p:set>
                                  </p:childTnLst>
                                </p:cTn>
                              </p:par>
                            </p:childTnLst>
                          </p:cTn>
                        </p:par>
                        <p:par>
                          <p:cTn id="17" fill="hold" nodeType="afterGroup">
                            <p:stCondLst>
                              <p:cond delay="2000"/>
                            </p:stCondLst>
                            <p:childTnLst>
                              <p:par>
                                <p:cTn id="18" presetID="1" presetClass="entr" presetSubtype="0" fill="hold" nodeType="afterEffect">
                                  <p:stCondLst>
                                    <p:cond delay="1000"/>
                                  </p:stCondLst>
                                  <p:childTnLst>
                                    <p:set>
                                      <p:cBhvr>
                                        <p:cTn id="19" dur="1" fill="hold">
                                          <p:stCondLst>
                                            <p:cond delay="0"/>
                                          </p:stCondLst>
                                        </p:cTn>
                                        <p:tgtEl>
                                          <p:spTgt spid="104517"/>
                                        </p:tgtEl>
                                        <p:attrNameLst>
                                          <p:attrName>style.visibility</p:attrName>
                                        </p:attrNameLst>
                                      </p:cBhvr>
                                      <p:to>
                                        <p:strVal val="visible"/>
                                      </p:to>
                                    </p:set>
                                  </p:childTnLst>
                                </p:cTn>
                              </p:par>
                            </p:childTnLst>
                          </p:cTn>
                        </p:par>
                        <p:par>
                          <p:cTn id="20" fill="hold" nodeType="afterGroup">
                            <p:stCondLst>
                              <p:cond delay="3000"/>
                            </p:stCondLst>
                            <p:childTnLst>
                              <p:par>
                                <p:cTn id="21" presetID="1" presetClass="entr" presetSubtype="0" fill="hold" nodeType="afterEffect">
                                  <p:stCondLst>
                                    <p:cond delay="1000"/>
                                  </p:stCondLst>
                                  <p:childTnLst>
                                    <p:set>
                                      <p:cBhvr>
                                        <p:cTn id="22" dur="1" fill="hold">
                                          <p:stCondLst>
                                            <p:cond delay="0"/>
                                          </p:stCondLst>
                                        </p:cTn>
                                        <p:tgtEl>
                                          <p:spTgt spid="104536"/>
                                        </p:tgtEl>
                                        <p:attrNameLst>
                                          <p:attrName>style.visibility</p:attrName>
                                        </p:attrNameLst>
                                      </p:cBhvr>
                                      <p:to>
                                        <p:strVal val="visible"/>
                                      </p:to>
                                    </p:set>
                                  </p:childTnLst>
                                </p:cTn>
                              </p:par>
                            </p:childTnLst>
                          </p:cTn>
                        </p:par>
                        <p:par>
                          <p:cTn id="23" fill="hold" nodeType="afterGroup">
                            <p:stCondLst>
                              <p:cond delay="4000"/>
                            </p:stCondLst>
                            <p:childTnLst>
                              <p:par>
                                <p:cTn id="24" presetID="1" presetClass="entr" presetSubtype="0" fill="hold" nodeType="afterEffect">
                                  <p:stCondLst>
                                    <p:cond delay="1000"/>
                                  </p:stCondLst>
                                  <p:childTnLst>
                                    <p:set>
                                      <p:cBhvr>
                                        <p:cTn id="25" dur="1" fill="hold">
                                          <p:stCondLst>
                                            <p:cond delay="0"/>
                                          </p:stCondLst>
                                        </p:cTn>
                                        <p:tgtEl>
                                          <p:spTgt spid="104555"/>
                                        </p:tgtEl>
                                        <p:attrNameLst>
                                          <p:attrName>style.visibility</p:attrName>
                                        </p:attrNameLst>
                                      </p:cBhvr>
                                      <p:to>
                                        <p:strVal val="visible"/>
                                      </p:to>
                                    </p:set>
                                  </p:childTnLst>
                                </p:cTn>
                              </p:par>
                            </p:childTnLst>
                          </p:cTn>
                        </p:par>
                        <p:par>
                          <p:cTn id="26" fill="hold" nodeType="afterGroup">
                            <p:stCondLst>
                              <p:cond delay="5000"/>
                            </p:stCondLst>
                            <p:childTnLst>
                              <p:par>
                                <p:cTn id="27" presetID="1" presetClass="entr" presetSubtype="0" fill="hold" grpId="0" nodeType="afterEffect">
                                  <p:stCondLst>
                                    <p:cond delay="1000"/>
                                  </p:stCondLst>
                                  <p:childTnLst>
                                    <p:set>
                                      <p:cBhvr>
                                        <p:cTn id="28" dur="1" fill="hold">
                                          <p:stCondLst>
                                            <p:cond delay="0"/>
                                          </p:stCondLst>
                                        </p:cTn>
                                        <p:tgtEl>
                                          <p:spTgt spid="104454"/>
                                        </p:tgtEl>
                                        <p:attrNameLst>
                                          <p:attrName>style.visibility</p:attrName>
                                        </p:attrNameLst>
                                      </p:cBhvr>
                                      <p:to>
                                        <p:strVal val="visible"/>
                                      </p:to>
                                    </p:set>
                                  </p:childTnLst>
                                </p:cTn>
                              </p:par>
                            </p:childTnLst>
                          </p:cTn>
                        </p:par>
                        <p:par>
                          <p:cTn id="29" fill="hold" nodeType="afterGroup">
                            <p:stCondLst>
                              <p:cond delay="6000"/>
                            </p:stCondLst>
                            <p:childTnLst>
                              <p:par>
                                <p:cTn id="30" presetID="1" presetClass="entr" presetSubtype="0" fill="hold" nodeType="afterEffect">
                                  <p:stCondLst>
                                    <p:cond delay="1000"/>
                                  </p:stCondLst>
                                  <p:childTnLst>
                                    <p:set>
                                      <p:cBhvr>
                                        <p:cTn id="31" dur="1" fill="hold">
                                          <p:stCondLst>
                                            <p:cond delay="0"/>
                                          </p:stCondLst>
                                        </p:cTn>
                                        <p:tgtEl>
                                          <p:spTgt spid="1045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6" name="Foliennummernplatzhalter 4"/>
          <p:cNvSpPr>
            <a:spLocks noGrp="1"/>
          </p:cNvSpPr>
          <p:nvPr>
            <p:ph type="sldNum" sz="quarter" idx="11"/>
          </p:nvPr>
        </p:nvSpPr>
        <p:spPr/>
        <p:txBody>
          <a:bodyPr/>
          <a:lstStyle/>
          <a:p>
            <a:pPr>
              <a:defRPr/>
            </a:pPr>
            <a:fld id="{CAE707CB-6E8A-4D83-8A5C-5E80CF84CDA9}" type="slidenum">
              <a:rPr lang="de-DE" altLang="de-DE"/>
              <a:pPr>
                <a:defRPr/>
              </a:pPr>
              <a:t>32</a:t>
            </a:fld>
            <a:endParaRPr lang="de-DE" altLang="de-DE"/>
          </a:p>
        </p:txBody>
      </p:sp>
      <p:sp>
        <p:nvSpPr>
          <p:cNvPr id="24580" name="Rectangle 2"/>
          <p:cNvSpPr>
            <a:spLocks noGrp="1" noChangeArrowheads="1"/>
          </p:cNvSpPr>
          <p:nvPr>
            <p:ph type="title"/>
          </p:nvPr>
        </p:nvSpPr>
        <p:spPr/>
        <p:txBody>
          <a:bodyPr/>
          <a:lstStyle/>
          <a:p>
            <a:pPr eaLnBrk="1" hangingPunct="1"/>
            <a:r>
              <a:rPr lang="en-US" altLang="de-DE" dirty="0" err="1" smtClean="0"/>
              <a:t>Kugelkappenmodell</a:t>
            </a:r>
            <a:r>
              <a:rPr lang="en-US" altLang="de-DE" dirty="0" smtClean="0"/>
              <a:t> - </a:t>
            </a:r>
            <a:r>
              <a:rPr lang="en-US" altLang="de-DE" dirty="0" err="1" smtClean="0"/>
              <a:t>Oberflächenschnelle</a:t>
            </a:r>
            <a:endParaRPr lang="en-US" altLang="de-DE" baseline="-25000" dirty="0" smtClean="0"/>
          </a:p>
        </p:txBody>
      </p:sp>
      <p:sp>
        <p:nvSpPr>
          <p:cNvPr id="24581" name="Rectangle 3"/>
          <p:cNvSpPr>
            <a:spLocks noGrp="1" noChangeArrowheads="1"/>
          </p:cNvSpPr>
          <p:nvPr>
            <p:ph type="body" idx="1"/>
          </p:nvPr>
        </p:nvSpPr>
        <p:spPr/>
        <p:txBody>
          <a:bodyPr/>
          <a:lstStyle/>
          <a:p>
            <a:pPr eaLnBrk="1" hangingPunct="1"/>
            <a:endParaRPr lang="en-US" altLang="de-DE" smtClean="0"/>
          </a:p>
        </p:txBody>
      </p:sp>
      <p:pic>
        <p:nvPicPr>
          <p:cNvPr id="24582" name="Picture 4" descr="anim_NNls2N25"/>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3188" y="1092200"/>
            <a:ext cx="8937625" cy="536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22306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5" name="Foliennummernplatzhalter 4"/>
          <p:cNvSpPr>
            <a:spLocks noGrp="1"/>
          </p:cNvSpPr>
          <p:nvPr>
            <p:ph type="sldNum" sz="quarter" idx="11"/>
          </p:nvPr>
        </p:nvSpPr>
        <p:spPr/>
        <p:txBody>
          <a:bodyPr/>
          <a:lstStyle/>
          <a:p>
            <a:pPr>
              <a:defRPr/>
            </a:pPr>
            <a:fld id="{57F7F3C5-726C-422D-AF62-2FB7EF42A89E}" type="slidenum">
              <a:rPr lang="de-DE" altLang="de-DE"/>
              <a:pPr>
                <a:defRPr/>
              </a:pPr>
              <a:t>33</a:t>
            </a:fld>
            <a:endParaRPr lang="de-DE" altLang="de-DE"/>
          </a:p>
        </p:txBody>
      </p:sp>
      <p:sp>
        <p:nvSpPr>
          <p:cNvPr id="30724" name="Rectangle 2"/>
          <p:cNvSpPr>
            <a:spLocks noGrp="1" noChangeArrowheads="1"/>
          </p:cNvSpPr>
          <p:nvPr>
            <p:ph type="title"/>
          </p:nvPr>
        </p:nvSpPr>
        <p:spPr/>
        <p:txBody>
          <a:bodyPr/>
          <a:lstStyle/>
          <a:p>
            <a:pPr eaLnBrk="1" hangingPunct="1"/>
            <a:r>
              <a:rPr lang="en-US" altLang="de-DE" dirty="0" err="1"/>
              <a:t>Kugelkappenmodell</a:t>
            </a:r>
            <a:r>
              <a:rPr lang="en-US" altLang="de-DE" dirty="0"/>
              <a:t> </a:t>
            </a:r>
            <a:r>
              <a:rPr lang="en-US" altLang="de-DE" dirty="0" smtClean="0"/>
              <a:t>– </a:t>
            </a:r>
            <a:r>
              <a:rPr lang="en-US" altLang="de-DE" dirty="0" err="1" smtClean="0"/>
              <a:t>Fernfeld</a:t>
            </a:r>
            <a:r>
              <a:rPr lang="en-US" altLang="de-DE" dirty="0" smtClean="0"/>
              <a:t>, </a:t>
            </a:r>
            <a:r>
              <a:rPr lang="en-US" altLang="de-DE" dirty="0" err="1" smtClean="0"/>
              <a:t>kurze</a:t>
            </a:r>
            <a:r>
              <a:rPr lang="en-US" altLang="de-DE" dirty="0" smtClean="0"/>
              <a:t> </a:t>
            </a:r>
            <a:r>
              <a:rPr lang="en-US" altLang="de-DE" dirty="0" err="1" smtClean="0"/>
              <a:t>Wellenlänge</a:t>
            </a:r>
            <a:endParaRPr lang="en-US" altLang="de-DE" dirty="0" smtClean="0"/>
          </a:p>
        </p:txBody>
      </p:sp>
      <p:sp>
        <p:nvSpPr>
          <p:cNvPr id="30725" name="Rectangle 3"/>
          <p:cNvSpPr>
            <a:spLocks noGrp="1" noChangeArrowheads="1"/>
          </p:cNvSpPr>
          <p:nvPr>
            <p:ph type="body" idx="1"/>
          </p:nvPr>
        </p:nvSpPr>
        <p:spPr/>
        <p:txBody>
          <a:bodyPr/>
          <a:lstStyle/>
          <a:p>
            <a:pPr eaLnBrk="1" hangingPunct="1"/>
            <a:endParaRPr lang="en-US" altLang="de-DE" smtClean="0"/>
          </a:p>
        </p:txBody>
      </p:sp>
      <p:pic>
        <p:nvPicPr>
          <p:cNvPr id="30726" name="Picture 7" descr="anim_hankel_r0_4_rr0_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98525" y="2159000"/>
            <a:ext cx="7151688" cy="428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7" name="Group 8"/>
          <p:cNvGrpSpPr>
            <a:grpSpLocks/>
          </p:cNvGrpSpPr>
          <p:nvPr/>
        </p:nvGrpSpPr>
        <p:grpSpPr bwMode="auto">
          <a:xfrm>
            <a:off x="6851650" y="2374900"/>
            <a:ext cx="1722438" cy="1722438"/>
            <a:chOff x="2798" y="1071"/>
            <a:chExt cx="1920" cy="1918"/>
          </a:xfrm>
        </p:grpSpPr>
        <p:sp>
          <p:nvSpPr>
            <p:cNvPr id="30731" name="Oval 9"/>
            <p:cNvSpPr>
              <a:spLocks noChangeArrowheads="1"/>
            </p:cNvSpPr>
            <p:nvPr/>
          </p:nvSpPr>
          <p:spPr bwMode="auto">
            <a:xfrm>
              <a:off x="3515" y="1819"/>
              <a:ext cx="499" cy="499"/>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grpSp>
          <p:nvGrpSpPr>
            <p:cNvPr id="30732" name="Group 10"/>
            <p:cNvGrpSpPr>
              <a:grpSpLocks/>
            </p:cNvGrpSpPr>
            <p:nvPr/>
          </p:nvGrpSpPr>
          <p:grpSpPr bwMode="auto">
            <a:xfrm>
              <a:off x="3749" y="1706"/>
              <a:ext cx="125" cy="680"/>
              <a:chOff x="1004" y="2387"/>
              <a:chExt cx="515" cy="680"/>
            </a:xfrm>
          </p:grpSpPr>
          <p:sp>
            <p:nvSpPr>
              <p:cNvPr id="30734" name="Freeform 11"/>
              <p:cNvSpPr>
                <a:spLocks/>
              </p:cNvSpPr>
              <p:nvPr/>
            </p:nvSpPr>
            <p:spPr bwMode="auto">
              <a:xfrm>
                <a:off x="1020" y="2387"/>
                <a:ext cx="499" cy="680"/>
              </a:xfrm>
              <a:custGeom>
                <a:avLst/>
                <a:gdLst>
                  <a:gd name="T0" fmla="*/ 0 w 499"/>
                  <a:gd name="T1" fmla="*/ 363 h 680"/>
                  <a:gd name="T2" fmla="*/ 136 w 499"/>
                  <a:gd name="T3" fmla="*/ 45 h 680"/>
                  <a:gd name="T4" fmla="*/ 363 w 499"/>
                  <a:gd name="T5" fmla="*/ 635 h 680"/>
                  <a:gd name="T6" fmla="*/ 499 w 499"/>
                  <a:gd name="T7" fmla="*/ 317 h 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9" h="680">
                    <a:moveTo>
                      <a:pt x="0" y="363"/>
                    </a:moveTo>
                    <a:cubicBezTo>
                      <a:pt x="38" y="181"/>
                      <a:pt x="76" y="0"/>
                      <a:pt x="136" y="45"/>
                    </a:cubicBezTo>
                    <a:cubicBezTo>
                      <a:pt x="196" y="90"/>
                      <a:pt x="303" y="590"/>
                      <a:pt x="363" y="635"/>
                    </a:cubicBezTo>
                    <a:cubicBezTo>
                      <a:pt x="423" y="680"/>
                      <a:pt x="476" y="370"/>
                      <a:pt x="499" y="317"/>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0735" name="Line 12"/>
              <p:cNvSpPr>
                <a:spLocks noChangeShapeType="1"/>
              </p:cNvSpPr>
              <p:nvPr/>
            </p:nvSpPr>
            <p:spPr bwMode="auto">
              <a:xfrm>
                <a:off x="1004" y="2726"/>
                <a:ext cx="4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30733" name="Oval 13"/>
            <p:cNvSpPr>
              <a:spLocks noChangeArrowheads="1"/>
            </p:cNvSpPr>
            <p:nvPr/>
          </p:nvSpPr>
          <p:spPr bwMode="auto">
            <a:xfrm>
              <a:off x="2798" y="1071"/>
              <a:ext cx="1920" cy="1918"/>
            </a:xfrm>
            <a:prstGeom prst="ellipse">
              <a:avLst/>
            </a:prstGeom>
            <a:noFill/>
            <a:ln w="28575">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grpSp>
      <p:sp>
        <p:nvSpPr>
          <p:cNvPr id="30728" name="Text Box 14"/>
          <p:cNvSpPr txBox="1">
            <a:spLocks noChangeArrowheads="1"/>
          </p:cNvSpPr>
          <p:nvPr/>
        </p:nvSpPr>
        <p:spPr bwMode="auto">
          <a:xfrm>
            <a:off x="7289800" y="3573463"/>
            <a:ext cx="944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en-US" altLang="de-DE" sz="1400">
                <a:solidFill>
                  <a:srgbClr val="646464"/>
                </a:solidFill>
              </a:rPr>
              <a:t>in air</a:t>
            </a:r>
          </a:p>
        </p:txBody>
      </p:sp>
      <p:sp>
        <p:nvSpPr>
          <p:cNvPr id="30729" name="Text Box 15"/>
          <p:cNvSpPr txBox="1">
            <a:spLocks noChangeArrowheads="1"/>
          </p:cNvSpPr>
          <p:nvPr/>
        </p:nvSpPr>
        <p:spPr bwMode="auto">
          <a:xfrm>
            <a:off x="7254875" y="2547938"/>
            <a:ext cx="10890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en-US" altLang="de-DE" sz="1400">
                <a:solidFill>
                  <a:srgbClr val="646464"/>
                </a:solidFill>
              </a:rPr>
              <a:t>short wave</a:t>
            </a:r>
            <a:br>
              <a:rPr lang="en-US" altLang="de-DE" sz="1400">
                <a:solidFill>
                  <a:srgbClr val="646464"/>
                </a:solidFill>
              </a:rPr>
            </a:br>
            <a:r>
              <a:rPr lang="en-US" altLang="de-DE" sz="1400">
                <a:solidFill>
                  <a:srgbClr val="646464"/>
                </a:solidFill>
              </a:rPr>
              <a:t>(hi f)</a:t>
            </a:r>
          </a:p>
        </p:txBody>
      </p:sp>
      <p:sp>
        <p:nvSpPr>
          <p:cNvPr id="30730" name="Rectangle 16"/>
          <p:cNvSpPr>
            <a:spLocks noChangeArrowheads="1"/>
          </p:cNvSpPr>
          <p:nvPr/>
        </p:nvSpPr>
        <p:spPr bwMode="auto">
          <a:xfrm>
            <a:off x="6629400" y="2276475"/>
            <a:ext cx="2119313" cy="18796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Tree>
    <p:extLst>
      <p:ext uri="{BB962C8B-B14F-4D97-AF65-F5344CB8AC3E}">
        <p14:creationId xmlns:p14="http://schemas.microsoft.com/office/powerpoint/2010/main" val="9219625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5" name="Foliennummernplatzhalter 4"/>
          <p:cNvSpPr>
            <a:spLocks noGrp="1"/>
          </p:cNvSpPr>
          <p:nvPr>
            <p:ph type="sldNum" sz="quarter" idx="11"/>
          </p:nvPr>
        </p:nvSpPr>
        <p:spPr/>
        <p:txBody>
          <a:bodyPr/>
          <a:lstStyle/>
          <a:p>
            <a:pPr>
              <a:defRPr/>
            </a:pPr>
            <a:fld id="{A2E0CC7D-F2C3-4B7D-A0BE-7246498F3A61}" type="slidenum">
              <a:rPr lang="de-DE" altLang="de-DE"/>
              <a:pPr>
                <a:defRPr/>
              </a:pPr>
              <a:t>34</a:t>
            </a:fld>
            <a:endParaRPr lang="de-DE" altLang="de-DE"/>
          </a:p>
        </p:txBody>
      </p:sp>
      <p:sp>
        <p:nvSpPr>
          <p:cNvPr id="31748" name="Rectangle 2"/>
          <p:cNvSpPr>
            <a:spLocks noGrp="1" noChangeArrowheads="1"/>
          </p:cNvSpPr>
          <p:nvPr>
            <p:ph type="title"/>
          </p:nvPr>
        </p:nvSpPr>
        <p:spPr/>
        <p:txBody>
          <a:bodyPr/>
          <a:lstStyle/>
          <a:p>
            <a:pPr eaLnBrk="1" hangingPunct="1"/>
            <a:r>
              <a:rPr lang="en-US" altLang="de-DE" dirty="0" err="1"/>
              <a:t>Kugelkappenmodell</a:t>
            </a:r>
            <a:r>
              <a:rPr lang="en-US" altLang="de-DE" dirty="0"/>
              <a:t> – </a:t>
            </a:r>
            <a:r>
              <a:rPr lang="en-US" altLang="de-DE" dirty="0" err="1"/>
              <a:t>Fernfeld</a:t>
            </a:r>
            <a:r>
              <a:rPr lang="en-US" altLang="de-DE" dirty="0" smtClean="0"/>
              <a:t>, </a:t>
            </a:r>
            <a:r>
              <a:rPr lang="en-US" altLang="de-DE" dirty="0" err="1" smtClean="0"/>
              <a:t>lange</a:t>
            </a:r>
            <a:r>
              <a:rPr lang="en-US" altLang="de-DE" dirty="0" smtClean="0"/>
              <a:t> </a:t>
            </a:r>
            <a:r>
              <a:rPr lang="en-US" altLang="de-DE" dirty="0" err="1" smtClean="0"/>
              <a:t>Wellenlänge</a:t>
            </a:r>
            <a:endParaRPr lang="en-US" altLang="de-DE" dirty="0" smtClean="0"/>
          </a:p>
        </p:txBody>
      </p:sp>
      <p:sp>
        <p:nvSpPr>
          <p:cNvPr id="31749" name="Rectangle 3"/>
          <p:cNvSpPr>
            <a:spLocks noGrp="1" noChangeArrowheads="1"/>
          </p:cNvSpPr>
          <p:nvPr>
            <p:ph type="body" idx="1"/>
          </p:nvPr>
        </p:nvSpPr>
        <p:spPr/>
        <p:txBody>
          <a:bodyPr/>
          <a:lstStyle/>
          <a:p>
            <a:pPr eaLnBrk="1" hangingPunct="1"/>
            <a:endParaRPr lang="en-US" altLang="de-DE" smtClean="0"/>
          </a:p>
        </p:txBody>
      </p:sp>
      <p:pic>
        <p:nvPicPr>
          <p:cNvPr id="31750" name="Picture 7" descr="anim_hankel_r0_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98525" y="2159000"/>
            <a:ext cx="7151688" cy="428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1" name="Group 8"/>
          <p:cNvGrpSpPr>
            <a:grpSpLocks/>
          </p:cNvGrpSpPr>
          <p:nvPr/>
        </p:nvGrpSpPr>
        <p:grpSpPr bwMode="auto">
          <a:xfrm>
            <a:off x="6877050" y="2362200"/>
            <a:ext cx="1724025" cy="1722438"/>
            <a:chOff x="53" y="2069"/>
            <a:chExt cx="1920" cy="1918"/>
          </a:xfrm>
        </p:grpSpPr>
        <p:sp>
          <p:nvSpPr>
            <p:cNvPr id="31755" name="Oval 9"/>
            <p:cNvSpPr>
              <a:spLocks noChangeArrowheads="1"/>
            </p:cNvSpPr>
            <p:nvPr/>
          </p:nvSpPr>
          <p:spPr bwMode="auto">
            <a:xfrm>
              <a:off x="770" y="2817"/>
              <a:ext cx="499" cy="499"/>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grpSp>
          <p:nvGrpSpPr>
            <p:cNvPr id="31756" name="Group 10"/>
            <p:cNvGrpSpPr>
              <a:grpSpLocks/>
            </p:cNvGrpSpPr>
            <p:nvPr/>
          </p:nvGrpSpPr>
          <p:grpSpPr bwMode="auto">
            <a:xfrm>
              <a:off x="1004" y="2704"/>
              <a:ext cx="969" cy="680"/>
              <a:chOff x="1004" y="2387"/>
              <a:chExt cx="515" cy="680"/>
            </a:xfrm>
          </p:grpSpPr>
          <p:sp>
            <p:nvSpPr>
              <p:cNvPr id="31758" name="Freeform 11"/>
              <p:cNvSpPr>
                <a:spLocks/>
              </p:cNvSpPr>
              <p:nvPr/>
            </p:nvSpPr>
            <p:spPr bwMode="auto">
              <a:xfrm>
                <a:off x="1020" y="2387"/>
                <a:ext cx="499" cy="680"/>
              </a:xfrm>
              <a:custGeom>
                <a:avLst/>
                <a:gdLst>
                  <a:gd name="T0" fmla="*/ 0 w 499"/>
                  <a:gd name="T1" fmla="*/ 363 h 680"/>
                  <a:gd name="T2" fmla="*/ 136 w 499"/>
                  <a:gd name="T3" fmla="*/ 45 h 680"/>
                  <a:gd name="T4" fmla="*/ 363 w 499"/>
                  <a:gd name="T5" fmla="*/ 635 h 680"/>
                  <a:gd name="T6" fmla="*/ 499 w 499"/>
                  <a:gd name="T7" fmla="*/ 317 h 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9" h="680">
                    <a:moveTo>
                      <a:pt x="0" y="363"/>
                    </a:moveTo>
                    <a:cubicBezTo>
                      <a:pt x="38" y="181"/>
                      <a:pt x="76" y="0"/>
                      <a:pt x="136" y="45"/>
                    </a:cubicBezTo>
                    <a:cubicBezTo>
                      <a:pt x="196" y="90"/>
                      <a:pt x="303" y="590"/>
                      <a:pt x="363" y="635"/>
                    </a:cubicBezTo>
                    <a:cubicBezTo>
                      <a:pt x="423" y="680"/>
                      <a:pt x="476" y="370"/>
                      <a:pt x="499" y="317"/>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1759" name="Line 12"/>
              <p:cNvSpPr>
                <a:spLocks noChangeShapeType="1"/>
              </p:cNvSpPr>
              <p:nvPr/>
            </p:nvSpPr>
            <p:spPr bwMode="auto">
              <a:xfrm>
                <a:off x="1004" y="2726"/>
                <a:ext cx="4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31757" name="Oval 13"/>
            <p:cNvSpPr>
              <a:spLocks noChangeArrowheads="1"/>
            </p:cNvSpPr>
            <p:nvPr/>
          </p:nvSpPr>
          <p:spPr bwMode="auto">
            <a:xfrm>
              <a:off x="53" y="2069"/>
              <a:ext cx="1920" cy="1918"/>
            </a:xfrm>
            <a:prstGeom prst="ellipse">
              <a:avLst/>
            </a:prstGeom>
            <a:noFill/>
            <a:ln w="28575">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grpSp>
      <p:sp>
        <p:nvSpPr>
          <p:cNvPr id="31752" name="Text Box 14"/>
          <p:cNvSpPr txBox="1">
            <a:spLocks noChangeArrowheads="1"/>
          </p:cNvSpPr>
          <p:nvPr/>
        </p:nvSpPr>
        <p:spPr bwMode="auto">
          <a:xfrm>
            <a:off x="7289800" y="3573463"/>
            <a:ext cx="944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en-US" altLang="de-DE" sz="1400">
                <a:solidFill>
                  <a:srgbClr val="646464"/>
                </a:solidFill>
              </a:rPr>
              <a:t>in air</a:t>
            </a:r>
          </a:p>
        </p:txBody>
      </p:sp>
      <p:sp>
        <p:nvSpPr>
          <p:cNvPr id="31753" name="Text Box 15"/>
          <p:cNvSpPr txBox="1">
            <a:spLocks noChangeArrowheads="1"/>
          </p:cNvSpPr>
          <p:nvPr/>
        </p:nvSpPr>
        <p:spPr bwMode="auto">
          <a:xfrm>
            <a:off x="7235825" y="2547938"/>
            <a:ext cx="10890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en-US" altLang="de-DE" sz="1400">
                <a:solidFill>
                  <a:srgbClr val="646464"/>
                </a:solidFill>
              </a:rPr>
              <a:t>long wave (lo f)</a:t>
            </a:r>
          </a:p>
        </p:txBody>
      </p:sp>
      <p:sp>
        <p:nvSpPr>
          <p:cNvPr id="31754" name="Rectangle 16"/>
          <p:cNvSpPr>
            <a:spLocks noChangeArrowheads="1"/>
          </p:cNvSpPr>
          <p:nvPr/>
        </p:nvSpPr>
        <p:spPr bwMode="auto">
          <a:xfrm>
            <a:off x="6629400" y="2276475"/>
            <a:ext cx="2119313" cy="1879600"/>
          </a:xfrm>
          <a:prstGeom prst="rect">
            <a:avLst/>
          </a:prstGeom>
          <a:noFill/>
          <a:ln w="38100">
            <a:solidFill>
              <a:srgbClr val="00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Tree>
    <p:extLst>
      <p:ext uri="{BB962C8B-B14F-4D97-AF65-F5344CB8AC3E}">
        <p14:creationId xmlns:p14="http://schemas.microsoft.com/office/powerpoint/2010/main" val="14698441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84" name="Foliennummernplatzhalter 4"/>
          <p:cNvSpPr>
            <a:spLocks noGrp="1"/>
          </p:cNvSpPr>
          <p:nvPr>
            <p:ph type="sldNum" sz="quarter" idx="11"/>
          </p:nvPr>
        </p:nvSpPr>
        <p:spPr/>
        <p:txBody>
          <a:bodyPr/>
          <a:lstStyle/>
          <a:p>
            <a:pPr>
              <a:defRPr/>
            </a:pPr>
            <a:fld id="{097E3555-7F83-4DD7-83DF-C86EDE6CA9DB}" type="slidenum">
              <a:rPr lang="de-DE" altLang="de-DE"/>
              <a:pPr>
                <a:defRPr/>
              </a:pPr>
              <a:t>35</a:t>
            </a:fld>
            <a:endParaRPr lang="de-DE" altLang="de-DE"/>
          </a:p>
        </p:txBody>
      </p:sp>
      <p:sp>
        <p:nvSpPr>
          <p:cNvPr id="28681" name="Rectangle 184"/>
          <p:cNvSpPr>
            <a:spLocks noGrp="1" noChangeArrowheads="1"/>
          </p:cNvSpPr>
          <p:nvPr>
            <p:ph type="title"/>
          </p:nvPr>
        </p:nvSpPr>
        <p:spPr/>
        <p:txBody>
          <a:bodyPr/>
          <a:lstStyle/>
          <a:p>
            <a:pPr eaLnBrk="1" hangingPunct="1"/>
            <a:r>
              <a:rPr lang="de-DE" altLang="de-DE" sz="2000" dirty="0" smtClean="0"/>
              <a:t>Entstehende Fehler  (Folie Herbst 2006)</a:t>
            </a:r>
          </a:p>
        </p:txBody>
      </p:sp>
      <p:pic>
        <p:nvPicPr>
          <p:cNvPr id="105696" name="Picture 224" descr="icosahedral_model_bou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827" y="873150"/>
            <a:ext cx="7129462"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699" name="Text Box 227"/>
          <p:cNvSpPr txBox="1">
            <a:spLocks noChangeArrowheads="1"/>
          </p:cNvSpPr>
          <p:nvPr/>
        </p:nvSpPr>
        <p:spPr bwMode="auto">
          <a:xfrm>
            <a:off x="2915816" y="5870600"/>
            <a:ext cx="3562350" cy="3667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a:solidFill>
                  <a:schemeClr val="tx1"/>
                </a:solidFill>
                <a:latin typeface="Arial" charset="0"/>
              </a:rPr>
              <a:t>ln(3 x Durchmesser/Wellenlänge)</a:t>
            </a:r>
          </a:p>
        </p:txBody>
      </p:sp>
    </p:spTree>
    <p:extLst>
      <p:ext uri="{BB962C8B-B14F-4D97-AF65-F5344CB8AC3E}">
        <p14:creationId xmlns:p14="http://schemas.microsoft.com/office/powerpoint/2010/main" val="14395791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6" name="Foliennummernplatzhalter 4"/>
          <p:cNvSpPr>
            <a:spLocks noGrp="1"/>
          </p:cNvSpPr>
          <p:nvPr>
            <p:ph type="sldNum" sz="quarter" idx="11"/>
          </p:nvPr>
        </p:nvSpPr>
        <p:spPr/>
        <p:txBody>
          <a:bodyPr/>
          <a:lstStyle/>
          <a:p>
            <a:pPr>
              <a:defRPr/>
            </a:pPr>
            <a:fld id="{E7F333D9-8C75-4FB9-8EAE-6E821A254B51}" type="slidenum">
              <a:rPr lang="de-DE" altLang="de-DE"/>
              <a:pPr>
                <a:defRPr/>
              </a:pPr>
              <a:t>36</a:t>
            </a:fld>
            <a:endParaRPr lang="de-DE" altLang="de-DE"/>
          </a:p>
        </p:txBody>
      </p:sp>
      <p:sp>
        <p:nvSpPr>
          <p:cNvPr id="32772" name="Rectangle 2"/>
          <p:cNvSpPr>
            <a:spLocks noGrp="1" noChangeArrowheads="1"/>
          </p:cNvSpPr>
          <p:nvPr>
            <p:ph type="title"/>
          </p:nvPr>
        </p:nvSpPr>
        <p:spPr/>
        <p:txBody>
          <a:bodyPr/>
          <a:lstStyle/>
          <a:p>
            <a:pPr eaLnBrk="1" hangingPunct="1"/>
            <a:r>
              <a:rPr lang="de-DE" altLang="de-DE" smtClean="0"/>
              <a:t>Übersprechen</a:t>
            </a:r>
          </a:p>
        </p:txBody>
      </p:sp>
      <p:sp>
        <p:nvSpPr>
          <p:cNvPr id="32773" name="Rectangle 3"/>
          <p:cNvSpPr>
            <a:spLocks noGrp="1" noChangeArrowheads="1"/>
          </p:cNvSpPr>
          <p:nvPr>
            <p:ph type="body" idx="1"/>
          </p:nvPr>
        </p:nvSpPr>
        <p:spPr/>
        <p:txBody>
          <a:bodyPr/>
          <a:lstStyle/>
          <a:p>
            <a:pPr eaLnBrk="1" hangingPunct="1"/>
            <a:endParaRPr lang="de-DE" altLang="de-DE" dirty="0" smtClean="0"/>
          </a:p>
        </p:txBody>
      </p:sp>
      <p:pic>
        <p:nvPicPr>
          <p:cNvPr id="32774" name="Picture 4" descr="imp_anim_15m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590800"/>
            <a:ext cx="3938588" cy="394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descr="spherespeakerarray"/>
          <p:cNvPicPr>
            <a:picLocks noChangeAspect="1" noChangeArrowheads="1"/>
          </p:cNvPicPr>
          <p:nvPr/>
        </p:nvPicPr>
        <p:blipFill>
          <a:blip r:embed="rId3">
            <a:extLst>
              <a:ext uri="{28A0092B-C50C-407E-A947-70E740481C1C}">
                <a14:useLocalDpi xmlns:a14="http://schemas.microsoft.com/office/drawing/2010/main" val="0"/>
              </a:ext>
            </a:extLst>
          </a:blip>
          <a:srcRect l="9476"/>
          <a:stretch>
            <a:fillRect/>
          </a:stretch>
        </p:blipFill>
        <p:spPr bwMode="auto">
          <a:xfrm>
            <a:off x="179512" y="908050"/>
            <a:ext cx="1939925"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9482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03B27764-2ABA-48F0-98FF-63DC985D028D}" type="slidenum">
              <a:rPr lang="de-DE" altLang="de-DE"/>
              <a:pPr>
                <a:defRPr/>
              </a:pPr>
              <a:t>37</a:t>
            </a:fld>
            <a:endParaRPr lang="de-DE" altLang="de-DE"/>
          </a:p>
        </p:txBody>
      </p:sp>
      <p:sp>
        <p:nvSpPr>
          <p:cNvPr id="33796" name="Rectangle 2"/>
          <p:cNvSpPr>
            <a:spLocks noGrp="1" noChangeArrowheads="1"/>
          </p:cNvSpPr>
          <p:nvPr>
            <p:ph type="title"/>
          </p:nvPr>
        </p:nvSpPr>
        <p:spPr/>
        <p:txBody>
          <a:bodyPr/>
          <a:lstStyle/>
          <a:p>
            <a:pPr eaLnBrk="1" hangingPunct="1"/>
            <a:r>
              <a:rPr lang="de-DE" altLang="de-DE" dirty="0" smtClean="0"/>
              <a:t>In der Praxis ist die Theorie eine andere…</a:t>
            </a:r>
          </a:p>
        </p:txBody>
      </p:sp>
      <p:sp>
        <p:nvSpPr>
          <p:cNvPr id="33797" name="Rectangle 3"/>
          <p:cNvSpPr>
            <a:spLocks noGrp="1" noChangeArrowheads="1"/>
          </p:cNvSpPr>
          <p:nvPr>
            <p:ph type="body" idx="1"/>
          </p:nvPr>
        </p:nvSpPr>
        <p:spPr/>
        <p:txBody>
          <a:bodyPr/>
          <a:lstStyle/>
          <a:p>
            <a:pPr marL="0" indent="0" eaLnBrk="1" hangingPunct="1">
              <a:buNone/>
            </a:pPr>
            <a:r>
              <a:rPr lang="de-DE" altLang="de-DE" dirty="0" smtClean="0"/>
              <a:t>Messung</a:t>
            </a:r>
          </a:p>
        </p:txBody>
      </p:sp>
      <p:pic>
        <p:nvPicPr>
          <p:cNvPr id="33798" name="Picture 4" descr="lv_ico_meas"/>
          <p:cNvPicPr>
            <a:picLocks noChangeAspect="1" noChangeArrowheads="1"/>
          </p:cNvPicPr>
          <p:nvPr/>
        </p:nvPicPr>
        <p:blipFill>
          <a:blip r:embed="rId2">
            <a:extLst>
              <a:ext uri="{28A0092B-C50C-407E-A947-70E740481C1C}">
                <a14:useLocalDpi xmlns:a14="http://schemas.microsoft.com/office/drawing/2010/main" val="0"/>
              </a:ext>
            </a:extLst>
          </a:blip>
          <a:srcRect t="13034"/>
          <a:stretch>
            <a:fillRect/>
          </a:stretch>
        </p:blipFill>
        <p:spPr bwMode="auto">
          <a:xfrm>
            <a:off x="323850" y="2420938"/>
            <a:ext cx="3313113"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descr="spherespeakerarray"/>
          <p:cNvPicPr>
            <a:picLocks noChangeAspect="1" noChangeArrowheads="1"/>
          </p:cNvPicPr>
          <p:nvPr/>
        </p:nvPicPr>
        <p:blipFill>
          <a:blip r:embed="rId3">
            <a:extLst>
              <a:ext uri="{28A0092B-C50C-407E-A947-70E740481C1C}">
                <a14:useLocalDpi xmlns:a14="http://schemas.microsoft.com/office/drawing/2010/main" val="0"/>
              </a:ext>
            </a:extLst>
          </a:blip>
          <a:srcRect l="9476"/>
          <a:stretch>
            <a:fillRect/>
          </a:stretch>
        </p:blipFill>
        <p:spPr bwMode="auto">
          <a:xfrm>
            <a:off x="5832475" y="908050"/>
            <a:ext cx="1939925" cy="20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6" descr="coupling_icosahedron_cmp_n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2884488"/>
            <a:ext cx="45720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9778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1988" y="765175"/>
            <a:ext cx="4203700" cy="348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C196763C-0211-4ED6-BC82-88D3E591FC6A}" type="slidenum">
              <a:rPr lang="de-DE" altLang="de-DE"/>
              <a:pPr>
                <a:defRPr/>
              </a:pPr>
              <a:t>38</a:t>
            </a:fld>
            <a:endParaRPr lang="de-DE" altLang="de-DE"/>
          </a:p>
        </p:txBody>
      </p:sp>
      <p:sp>
        <p:nvSpPr>
          <p:cNvPr id="17413" name="Rectangle 2"/>
          <p:cNvSpPr>
            <a:spLocks noGrp="1" noChangeArrowheads="1"/>
          </p:cNvSpPr>
          <p:nvPr>
            <p:ph type="title"/>
          </p:nvPr>
        </p:nvSpPr>
        <p:spPr/>
        <p:txBody>
          <a:bodyPr/>
          <a:lstStyle/>
          <a:p>
            <a:pPr eaLnBrk="1" hangingPunct="1"/>
            <a:r>
              <a:rPr lang="de-DE" altLang="de-DE" dirty="0" smtClean="0"/>
              <a:t>In der Praxis ist die Theorie eine andere…</a:t>
            </a:r>
          </a:p>
        </p:txBody>
      </p:sp>
      <p:sp>
        <p:nvSpPr>
          <p:cNvPr id="17414" name="Rectangle 3"/>
          <p:cNvSpPr>
            <a:spLocks noGrp="1" noChangeArrowheads="1"/>
          </p:cNvSpPr>
          <p:nvPr>
            <p:ph type="body" idx="1"/>
          </p:nvPr>
        </p:nvSpPr>
        <p:spPr/>
        <p:txBody>
          <a:bodyPr/>
          <a:lstStyle/>
          <a:p>
            <a:pPr eaLnBrk="1" hangingPunct="1">
              <a:buFontTx/>
              <a:buNone/>
            </a:pPr>
            <a:r>
              <a:rPr lang="de-DE" altLang="de-DE" smtClean="0"/>
              <a:t>Messung</a:t>
            </a:r>
          </a:p>
        </p:txBody>
      </p:sp>
      <p:pic>
        <p:nvPicPr>
          <p:cNvPr id="17415" name="Picture 4" descr="DSC_0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13" y="2205038"/>
            <a:ext cx="2865437" cy="431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5" descr="DSC_0302"/>
          <p:cNvPicPr>
            <a:picLocks noChangeAspect="1" noChangeArrowheads="1"/>
          </p:cNvPicPr>
          <p:nvPr/>
        </p:nvPicPr>
        <p:blipFill>
          <a:blip r:embed="rId4">
            <a:extLst>
              <a:ext uri="{28A0092B-C50C-407E-A947-70E740481C1C}">
                <a14:useLocalDpi xmlns:a14="http://schemas.microsoft.com/office/drawing/2010/main" val="0"/>
              </a:ext>
            </a:extLst>
          </a:blip>
          <a:srcRect b="9584"/>
          <a:stretch>
            <a:fillRect/>
          </a:stretch>
        </p:blipFill>
        <p:spPr bwMode="auto">
          <a:xfrm>
            <a:off x="3276600" y="3933825"/>
            <a:ext cx="431323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type="body" idx="1"/>
          </p:nvPr>
        </p:nvSpPr>
        <p:spPr/>
        <p:txBody>
          <a:bodyPr/>
          <a:lstStyle/>
          <a:p>
            <a:pPr marL="0" indent="0" eaLnBrk="1" hangingPunct="1">
              <a:buFontTx/>
              <a:buNone/>
              <a:defRPr/>
            </a:pPr>
            <a:endParaRPr lang="de-DE" altLang="de-DE" b="1" dirty="0"/>
          </a:p>
          <a:p>
            <a:pPr eaLnBrk="1" hangingPunct="1">
              <a:buFontTx/>
              <a:buChar char="-"/>
              <a:defRPr/>
            </a:pPr>
            <a:endParaRPr lang="de-DE" altLang="de-DE" b="1"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39</a:t>
            </a:fld>
            <a:endParaRPr lang="de-DE" altLang="de-DE"/>
          </a:p>
        </p:txBody>
      </p:sp>
      <p:sp>
        <p:nvSpPr>
          <p:cNvPr id="11268" name="Rectangle 2"/>
          <p:cNvSpPr>
            <a:spLocks noGrp="1" noChangeArrowheads="1"/>
          </p:cNvSpPr>
          <p:nvPr>
            <p:ph type="title"/>
          </p:nvPr>
        </p:nvSpPr>
        <p:spPr>
          <a:xfrm>
            <a:off x="250825" y="331788"/>
            <a:ext cx="8893175" cy="576262"/>
          </a:xfrm>
        </p:spPr>
        <p:txBody>
          <a:bodyPr/>
          <a:lstStyle/>
          <a:p>
            <a:pPr eaLnBrk="1" hangingPunct="1"/>
            <a:r>
              <a:rPr lang="de-DE" altLang="de-DE" dirty="0" smtClean="0"/>
              <a:t>Es funktioniert! - Auch künstlerischer Zwecke werden erfüllt</a:t>
            </a:r>
          </a:p>
        </p:txBody>
      </p:sp>
      <p:pic>
        <p:nvPicPr>
          <p:cNvPr id="75778" name="Picture 2" descr="C:\Users\Franz Zotter\Dropbox\IKO\fotos\IK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908720"/>
            <a:ext cx="4559424" cy="3419568"/>
          </a:xfrm>
          <a:prstGeom prst="rect">
            <a:avLst/>
          </a:prstGeom>
          <a:noFill/>
          <a:extLst>
            <a:ext uri="{909E8E84-426E-40DD-AFC4-6F175D3DCCD1}">
              <a14:hiddenFill xmlns:a14="http://schemas.microsoft.com/office/drawing/2010/main">
                <a:solidFill>
                  <a:srgbClr val="FFFFFF"/>
                </a:solidFill>
              </a14:hiddenFill>
            </a:ext>
          </a:extLst>
        </p:spPr>
      </p:pic>
      <p:pic>
        <p:nvPicPr>
          <p:cNvPr id="7577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908720"/>
            <a:ext cx="5307749" cy="35830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421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A0833970-000A-4B60-9378-8D2BE1E2A537}" type="slidenum">
              <a:rPr lang="de-DE" altLang="de-DE"/>
              <a:pPr>
                <a:defRPr/>
              </a:pPr>
              <a:t>4</a:t>
            </a:fld>
            <a:endParaRPr lang="de-DE" altLang="de-DE"/>
          </a:p>
        </p:txBody>
      </p:sp>
      <p:sp>
        <p:nvSpPr>
          <p:cNvPr id="6148"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6149" name="Rectangle 3"/>
          <p:cNvSpPr>
            <a:spLocks noGrp="1" noChangeArrowheads="1"/>
          </p:cNvSpPr>
          <p:nvPr>
            <p:ph type="body" idx="1"/>
          </p:nvPr>
        </p:nvSpPr>
        <p:spPr/>
        <p:txBody>
          <a:bodyPr/>
          <a:lstStyle/>
          <a:p>
            <a:pPr lvl="0" eaLnBrk="1" hangingPunct="1">
              <a:buFontTx/>
              <a:buChar char="-"/>
            </a:pPr>
            <a:r>
              <a:rPr lang="de-DE" altLang="de-DE" b="1" dirty="0"/>
              <a:t>Zeitlicher Impuls statt natürliches Quellsignal</a:t>
            </a:r>
            <a:br>
              <a:rPr lang="de-DE" altLang="de-DE" b="1" dirty="0"/>
            </a:br>
            <a:endParaRPr lang="de-DE" altLang="de-DE" sz="2000" b="1" dirty="0"/>
          </a:p>
        </p:txBody>
      </p:sp>
      <p:sp>
        <p:nvSpPr>
          <p:cNvPr id="2" name="Rechteck 1"/>
          <p:cNvSpPr/>
          <p:nvPr/>
        </p:nvSpPr>
        <p:spPr>
          <a:xfrm>
            <a:off x="153988" y="3273936"/>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7773"/>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15411"/>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6153" name="Textfeld 3"/>
          <p:cNvSpPr txBox="1">
            <a:spLocks noChangeArrowheads="1"/>
          </p:cNvSpPr>
          <p:nvPr/>
        </p:nvSpPr>
        <p:spPr bwMode="auto">
          <a:xfrm>
            <a:off x="3203575" y="4704273"/>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44048"/>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6155" name="Textfeld 10"/>
          <p:cNvSpPr txBox="1">
            <a:spLocks noChangeArrowheads="1"/>
          </p:cNvSpPr>
          <p:nvPr/>
        </p:nvSpPr>
        <p:spPr bwMode="auto">
          <a:xfrm>
            <a:off x="2181225" y="5361498"/>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2" name="Freihandform 11"/>
          <p:cNvSpPr/>
          <p:nvPr/>
        </p:nvSpPr>
        <p:spPr>
          <a:xfrm>
            <a:off x="2725738" y="5009073"/>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accent1">
                <a:lumMod val="1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4" name="Freihandform 13"/>
          <p:cNvSpPr/>
          <p:nvPr/>
        </p:nvSpPr>
        <p:spPr>
          <a:xfrm>
            <a:off x="2673350" y="5042411"/>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27" name="Gerade Verbindung mit Pfeil 26"/>
          <p:cNvCxnSpPr/>
          <p:nvPr/>
        </p:nvCxnSpPr>
        <p:spPr>
          <a:xfrm>
            <a:off x="5580063" y="4066098"/>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13973"/>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p:nvPr/>
        </p:nvCxnSpPr>
        <p:spPr>
          <a:xfrm flipV="1">
            <a:off x="5940425" y="4642361"/>
            <a:ext cx="0" cy="1471612"/>
          </a:xfrm>
          <a:prstGeom prst="straightConnector1">
            <a:avLst/>
          </a:prstGeom>
          <a:ln w="38100">
            <a:solidFill>
              <a:schemeClr val="accent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flipV="1">
            <a:off x="6516688" y="5401186"/>
            <a:ext cx="0" cy="712787"/>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162" name="Textfeld 7176"/>
          <p:cNvSpPr txBox="1">
            <a:spLocks noChangeArrowheads="1"/>
          </p:cNvSpPr>
          <p:nvPr/>
        </p:nvSpPr>
        <p:spPr bwMode="auto">
          <a:xfrm>
            <a:off x="2843213" y="4929698"/>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5" name="Textfeld 44"/>
          <p:cNvSpPr txBox="1"/>
          <p:nvPr/>
        </p:nvSpPr>
        <p:spPr>
          <a:xfrm>
            <a:off x="3203848" y="5784874"/>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6164" name="Textfeld 47"/>
          <p:cNvSpPr txBox="1">
            <a:spLocks noChangeArrowheads="1"/>
          </p:cNvSpPr>
          <p:nvPr/>
        </p:nvSpPr>
        <p:spPr bwMode="auto">
          <a:xfrm>
            <a:off x="5795963" y="6201921"/>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9" name="Textfeld 48"/>
          <p:cNvSpPr txBox="1"/>
          <p:nvPr/>
        </p:nvSpPr>
        <p:spPr>
          <a:xfrm>
            <a:off x="6372200" y="6201682"/>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6166" name="Textfeld 30"/>
          <p:cNvSpPr txBox="1">
            <a:spLocks noChangeArrowheads="1"/>
          </p:cNvSpPr>
          <p:nvPr/>
        </p:nvSpPr>
        <p:spPr bwMode="auto">
          <a:xfrm>
            <a:off x="5364163" y="3705736"/>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6167" name="Textfeld 31"/>
          <p:cNvSpPr txBox="1">
            <a:spLocks noChangeArrowheads="1"/>
          </p:cNvSpPr>
          <p:nvPr/>
        </p:nvSpPr>
        <p:spPr bwMode="auto">
          <a:xfrm>
            <a:off x="8388350" y="5937761"/>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5F23C7AE-DFCE-48F7-A1ED-54E9E7580DDA}" type="slidenum">
              <a:rPr lang="de-DE" altLang="de-DE"/>
              <a:pPr>
                <a:defRPr/>
              </a:pPr>
              <a:t>40</a:t>
            </a:fld>
            <a:endParaRPr lang="de-DE" altLang="de-DE"/>
          </a:p>
        </p:txBody>
      </p:sp>
      <p:sp>
        <p:nvSpPr>
          <p:cNvPr id="15365" name="Rectangle 3"/>
          <p:cNvSpPr>
            <a:spLocks noGrp="1" noChangeArrowheads="1"/>
          </p:cNvSpPr>
          <p:nvPr>
            <p:ph type="body" idx="1"/>
          </p:nvPr>
        </p:nvSpPr>
        <p:spPr/>
        <p:txBody>
          <a:bodyPr/>
          <a:lstStyle/>
          <a:p>
            <a:pPr marL="0" indent="0" eaLnBrk="1" hangingPunct="1">
              <a:buNone/>
            </a:pPr>
            <a:endParaRPr lang="de-DE" altLang="de-DE" b="1" dirty="0" smtClean="0"/>
          </a:p>
          <a:p>
            <a:pPr marL="0" indent="0" eaLnBrk="1" hangingPunct="1">
              <a:buNone/>
            </a:pPr>
            <a:endParaRPr lang="de-DE" altLang="de-DE" b="1" dirty="0"/>
          </a:p>
          <a:p>
            <a:pPr marL="0" indent="0" eaLnBrk="1" hangingPunct="1">
              <a:buNone/>
            </a:pPr>
            <a:endParaRPr lang="de-DE" altLang="de-DE" b="1" dirty="0" smtClean="0"/>
          </a:p>
          <a:p>
            <a:pPr marL="0" indent="0" eaLnBrk="1" hangingPunct="1">
              <a:buNone/>
            </a:pPr>
            <a:endParaRPr lang="de-DE" altLang="de-DE" b="1" dirty="0"/>
          </a:p>
          <a:p>
            <a:pPr marL="0" indent="0" eaLnBrk="1" hangingPunct="1">
              <a:buNone/>
            </a:pPr>
            <a:r>
              <a:rPr lang="de-DE" altLang="de-DE" sz="4000" b="1" dirty="0" smtClean="0"/>
              <a:t>KOMPAKTE KUGELMIKROFONARRAYS</a:t>
            </a:r>
          </a:p>
        </p:txBody>
      </p:sp>
      <p:sp>
        <p:nvSpPr>
          <p:cNvPr id="2" name="Titel 1"/>
          <p:cNvSpPr>
            <a:spLocks noGrp="1"/>
          </p:cNvSpPr>
          <p:nvPr>
            <p:ph type="title"/>
          </p:nvPr>
        </p:nvSpPr>
        <p:spPr/>
        <p:txBody>
          <a:bodyPr/>
          <a:lstStyle/>
          <a:p>
            <a:endParaRPr lang="de-AT" dirty="0"/>
          </a:p>
        </p:txBody>
      </p:sp>
      <p:pic>
        <p:nvPicPr>
          <p:cNvPr id="6" name="Picture 16" descr="em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625" y="1772816"/>
            <a:ext cx="1397000" cy="377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166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oliennummernplatzhalter 2"/>
          <p:cNvSpPr>
            <a:spLocks noGrp="1"/>
          </p:cNvSpPr>
          <p:nvPr>
            <p:ph type="sldNum" sz="quarter" idx="11"/>
          </p:nvPr>
        </p:nvSpPr>
        <p:spPr/>
        <p:txBody>
          <a:bodyPr/>
          <a:lstStyle/>
          <a:p>
            <a:pPr>
              <a:defRPr/>
            </a:pPr>
            <a:fld id="{338244BE-E411-4753-A6F1-46169883D0BA}" type="slidenum">
              <a:rPr lang="de-DE"/>
              <a:pPr>
                <a:defRPr/>
              </a:pPr>
              <a:t>41</a:t>
            </a:fld>
            <a:endParaRPr lang="de-DE"/>
          </a:p>
        </p:txBody>
      </p:sp>
      <p:sp>
        <p:nvSpPr>
          <p:cNvPr id="29" name="Ellipse 28"/>
          <p:cNvSpPr/>
          <p:nvPr/>
        </p:nvSpPr>
        <p:spPr>
          <a:xfrm>
            <a:off x="1547813" y="1844675"/>
            <a:ext cx="1008062" cy="1008063"/>
          </a:xfrm>
          <a:prstGeom prst="ellipse">
            <a:avLst/>
          </a:prstGeom>
          <a:solidFill>
            <a:schemeClr val="bg1">
              <a:lumMod val="85000"/>
            </a:schemeClr>
          </a:solidFill>
          <a:ln w="0"/>
        </p:spPr>
        <p:style>
          <a:lnRef idx="2">
            <a:schemeClr val="dk1"/>
          </a:lnRef>
          <a:fillRef idx="1">
            <a:schemeClr val="lt1"/>
          </a:fillRef>
          <a:effectRef idx="0">
            <a:schemeClr val="dk1"/>
          </a:effectRef>
          <a:fontRef idx="minor">
            <a:schemeClr val="dk1"/>
          </a:fontRef>
        </p:style>
        <p:txBody>
          <a:bodyPr anchor="ctr"/>
          <a:lstStyle/>
          <a:p>
            <a:pPr algn="ctr">
              <a:defRPr/>
            </a:pPr>
            <a:endParaRPr lang="de-DE">
              <a:solidFill>
                <a:srgbClr val="000000"/>
              </a:solidFill>
              <a:latin typeface="Calibri" pitchFamily="34" charset="0"/>
            </a:endParaRPr>
          </a:p>
        </p:txBody>
      </p:sp>
      <p:sp>
        <p:nvSpPr>
          <p:cNvPr id="19460" name="Titel 1"/>
          <p:cNvSpPr>
            <a:spLocks noGrp="1"/>
          </p:cNvSpPr>
          <p:nvPr>
            <p:ph type="title" idx="4294967295"/>
          </p:nvPr>
        </p:nvSpPr>
        <p:spPr/>
        <p:txBody>
          <a:bodyPr/>
          <a:lstStyle/>
          <a:p>
            <a:r>
              <a:rPr lang="en-GB" altLang="de-DE" smtClean="0"/>
              <a:t>Higher-order Microphones</a:t>
            </a:r>
          </a:p>
        </p:txBody>
      </p:sp>
      <p:grpSp>
        <p:nvGrpSpPr>
          <p:cNvPr id="19461" name="Gruppieren 3"/>
          <p:cNvGrpSpPr>
            <a:grpSpLocks/>
          </p:cNvGrpSpPr>
          <p:nvPr/>
        </p:nvGrpSpPr>
        <p:grpSpPr bwMode="auto">
          <a:xfrm>
            <a:off x="1827213" y="1944688"/>
            <a:ext cx="127000" cy="142875"/>
            <a:chOff x="1907704" y="4068020"/>
            <a:chExt cx="216024" cy="242770"/>
          </a:xfrm>
        </p:grpSpPr>
        <p:sp>
          <p:nvSpPr>
            <p:cNvPr id="5" name="Ellipse 4"/>
            <p:cNvSpPr/>
            <p:nvPr/>
          </p:nvSpPr>
          <p:spPr>
            <a:xfrm>
              <a:off x="1907704" y="4076111"/>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6" name="Gerade Verbindung 5"/>
            <p:cNvCxnSpPr/>
            <p:nvPr/>
          </p:nvCxnSpPr>
          <p:spPr>
            <a:xfrm rot="5400000">
              <a:off x="1786318"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9462" name="Gruppieren 6"/>
          <p:cNvGrpSpPr>
            <a:grpSpLocks/>
          </p:cNvGrpSpPr>
          <p:nvPr/>
        </p:nvGrpSpPr>
        <p:grpSpPr bwMode="auto">
          <a:xfrm>
            <a:off x="1763713" y="2349500"/>
            <a:ext cx="128587" cy="142875"/>
            <a:chOff x="1907704" y="4068020"/>
            <a:chExt cx="216024" cy="242770"/>
          </a:xfrm>
        </p:grpSpPr>
        <p:sp>
          <p:nvSpPr>
            <p:cNvPr id="8" name="Ellipse 7"/>
            <p:cNvSpPr/>
            <p:nvPr/>
          </p:nvSpPr>
          <p:spPr>
            <a:xfrm>
              <a:off x="1907704" y="4076113"/>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9" name="Gerade Verbindung 8"/>
            <p:cNvCxnSpPr/>
            <p:nvPr/>
          </p:nvCxnSpPr>
          <p:spPr>
            <a:xfrm rot="5400000">
              <a:off x="1786318"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9463" name="Gruppieren 9"/>
          <p:cNvGrpSpPr>
            <a:grpSpLocks/>
          </p:cNvGrpSpPr>
          <p:nvPr/>
        </p:nvGrpSpPr>
        <p:grpSpPr bwMode="auto">
          <a:xfrm>
            <a:off x="1854200" y="2636838"/>
            <a:ext cx="127000" cy="144462"/>
            <a:chOff x="1907704" y="4068020"/>
            <a:chExt cx="216024" cy="242770"/>
          </a:xfrm>
        </p:grpSpPr>
        <p:sp>
          <p:nvSpPr>
            <p:cNvPr id="11" name="Ellipse 10"/>
            <p:cNvSpPr/>
            <p:nvPr/>
          </p:nvSpPr>
          <p:spPr>
            <a:xfrm>
              <a:off x="1907704" y="4076023"/>
              <a:ext cx="216024" cy="216094"/>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12" name="Gerade Verbindung 11"/>
            <p:cNvCxnSpPr/>
            <p:nvPr/>
          </p:nvCxnSpPr>
          <p:spPr>
            <a:xfrm rot="5400000">
              <a:off x="1786319" y="4189405"/>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9464" name="Gruppieren 12"/>
          <p:cNvGrpSpPr>
            <a:grpSpLocks/>
          </p:cNvGrpSpPr>
          <p:nvPr/>
        </p:nvGrpSpPr>
        <p:grpSpPr bwMode="auto">
          <a:xfrm flipH="1" flipV="1">
            <a:off x="2168525" y="2592388"/>
            <a:ext cx="128588" cy="144462"/>
            <a:chOff x="1907704" y="4068020"/>
            <a:chExt cx="216024" cy="242770"/>
          </a:xfrm>
        </p:grpSpPr>
        <p:sp>
          <p:nvSpPr>
            <p:cNvPr id="14" name="Ellipse 13"/>
            <p:cNvSpPr/>
            <p:nvPr/>
          </p:nvSpPr>
          <p:spPr>
            <a:xfrm flipH="1">
              <a:off x="1907704" y="4076023"/>
              <a:ext cx="216024" cy="216094"/>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15" name="Gerade Verbindung 14"/>
            <p:cNvCxnSpPr/>
            <p:nvPr/>
          </p:nvCxnSpPr>
          <p:spPr>
            <a:xfrm rot="5400000">
              <a:off x="1786319" y="4189405"/>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9465" name="Gruppieren 15"/>
          <p:cNvGrpSpPr>
            <a:grpSpLocks/>
          </p:cNvGrpSpPr>
          <p:nvPr/>
        </p:nvGrpSpPr>
        <p:grpSpPr bwMode="auto">
          <a:xfrm flipH="1">
            <a:off x="2259013" y="2286000"/>
            <a:ext cx="128587" cy="144463"/>
            <a:chOff x="1907704" y="4068020"/>
            <a:chExt cx="216024" cy="242770"/>
          </a:xfrm>
        </p:grpSpPr>
        <p:sp>
          <p:nvSpPr>
            <p:cNvPr id="17" name="Ellipse 16"/>
            <p:cNvSpPr/>
            <p:nvPr/>
          </p:nvSpPr>
          <p:spPr>
            <a:xfrm flipH="1">
              <a:off x="1907704" y="4076024"/>
              <a:ext cx="216024" cy="216090"/>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18" name="Gerade Verbindung 17"/>
            <p:cNvCxnSpPr/>
            <p:nvPr/>
          </p:nvCxnSpPr>
          <p:spPr>
            <a:xfrm rot="5400000">
              <a:off x="1786320"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9466" name="Gruppieren 18"/>
          <p:cNvGrpSpPr>
            <a:grpSpLocks/>
          </p:cNvGrpSpPr>
          <p:nvPr/>
        </p:nvGrpSpPr>
        <p:grpSpPr bwMode="auto">
          <a:xfrm flipH="1" flipV="1">
            <a:off x="2185988" y="1944688"/>
            <a:ext cx="128587" cy="142875"/>
            <a:chOff x="1907704" y="4068020"/>
            <a:chExt cx="216024" cy="242770"/>
          </a:xfrm>
        </p:grpSpPr>
        <p:sp>
          <p:nvSpPr>
            <p:cNvPr id="20" name="Ellipse 19"/>
            <p:cNvSpPr/>
            <p:nvPr/>
          </p:nvSpPr>
          <p:spPr>
            <a:xfrm flipH="1">
              <a:off x="1907704" y="4076113"/>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21" name="Gerade Verbindung 20"/>
            <p:cNvCxnSpPr/>
            <p:nvPr/>
          </p:nvCxnSpPr>
          <p:spPr>
            <a:xfrm rot="5400000">
              <a:off x="1786320" y="4189404"/>
              <a:ext cx="242770" cy="0"/>
            </a:xfrm>
            <a:prstGeom prst="line">
              <a:avLst/>
            </a:prstGeom>
            <a:ln w="15875"/>
          </p:spPr>
          <p:style>
            <a:lnRef idx="1">
              <a:schemeClr val="dk1"/>
            </a:lnRef>
            <a:fillRef idx="0">
              <a:schemeClr val="dk1"/>
            </a:fillRef>
            <a:effectRef idx="0">
              <a:schemeClr val="dk1"/>
            </a:effectRef>
            <a:fontRef idx="minor">
              <a:schemeClr val="tx1"/>
            </a:fontRef>
          </p:style>
        </p:cxnSp>
      </p:grpSp>
      <p:sp>
        <p:nvSpPr>
          <p:cNvPr id="26" name="Rechteck 25"/>
          <p:cNvSpPr/>
          <p:nvPr/>
        </p:nvSpPr>
        <p:spPr>
          <a:xfrm>
            <a:off x="4932363" y="1484313"/>
            <a:ext cx="576262" cy="288925"/>
          </a:xfrm>
          <a:prstGeom prst="rect">
            <a:avLst/>
          </a:prstGeom>
          <a:ln w="19050">
            <a:solidFill>
              <a:srgbClr val="0070C0"/>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rPr>
              <a:t>H</a:t>
            </a:r>
            <a:r>
              <a:rPr lang="de-DE" baseline="-25000">
                <a:solidFill>
                  <a:srgbClr val="000000"/>
                </a:solidFill>
              </a:rPr>
              <a:t>0</a:t>
            </a:r>
            <a:r>
              <a:rPr lang="de-DE" baseline="30000">
                <a:solidFill>
                  <a:srgbClr val="000000"/>
                </a:solidFill>
              </a:rPr>
              <a:t>-1</a:t>
            </a:r>
          </a:p>
        </p:txBody>
      </p:sp>
      <p:cxnSp>
        <p:nvCxnSpPr>
          <p:cNvPr id="27" name="Gerade Verbindung mit Pfeil 26"/>
          <p:cNvCxnSpPr>
            <a:endCxn id="26" idx="1"/>
          </p:cNvCxnSpPr>
          <p:nvPr/>
        </p:nvCxnSpPr>
        <p:spPr>
          <a:xfrm>
            <a:off x="4572000" y="1628775"/>
            <a:ext cx="360363" cy="158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a:off x="5508625" y="1628775"/>
            <a:ext cx="239713"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hteck 29"/>
          <p:cNvSpPr/>
          <p:nvPr/>
        </p:nvSpPr>
        <p:spPr>
          <a:xfrm>
            <a:off x="3635375" y="1484313"/>
            <a:ext cx="936625" cy="1873250"/>
          </a:xfrm>
          <a:prstGeom prst="rect">
            <a:avLst/>
          </a:prstGeom>
          <a:ln w="19050">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rPr>
              <a:t>M</a:t>
            </a:r>
            <a:endParaRPr lang="de-DE" baseline="30000">
              <a:solidFill>
                <a:srgbClr val="000000"/>
              </a:solidFill>
            </a:endParaRPr>
          </a:p>
        </p:txBody>
      </p:sp>
      <p:cxnSp>
        <p:nvCxnSpPr>
          <p:cNvPr id="58" name="Gerade Verbindung mit Pfeil 57"/>
          <p:cNvCxnSpPr/>
          <p:nvPr/>
        </p:nvCxnSpPr>
        <p:spPr>
          <a:xfrm>
            <a:off x="2484438" y="2133600"/>
            <a:ext cx="1150937" cy="158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Gerade Verbindung mit Pfeil 59"/>
          <p:cNvCxnSpPr/>
          <p:nvPr/>
        </p:nvCxnSpPr>
        <p:spPr>
          <a:xfrm>
            <a:off x="2411413" y="1989138"/>
            <a:ext cx="1223962"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Gerade Verbindung mit Pfeil 68"/>
          <p:cNvCxnSpPr/>
          <p:nvPr/>
        </p:nvCxnSpPr>
        <p:spPr>
          <a:xfrm>
            <a:off x="2411413" y="2708275"/>
            <a:ext cx="1223962" cy="158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Gerade Verbindung 77"/>
          <p:cNvCxnSpPr/>
          <p:nvPr/>
        </p:nvCxnSpPr>
        <p:spPr>
          <a:xfrm rot="5400000">
            <a:off x="2914650" y="2420938"/>
            <a:ext cx="288925"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7" name="Rechteck 86"/>
          <p:cNvSpPr/>
          <p:nvPr/>
        </p:nvSpPr>
        <p:spPr>
          <a:xfrm>
            <a:off x="4932363" y="1844675"/>
            <a:ext cx="576262" cy="288925"/>
          </a:xfrm>
          <a:prstGeom prst="rect">
            <a:avLst/>
          </a:prstGeom>
          <a:ln w="19050">
            <a:solidFill>
              <a:srgbClr val="00B050"/>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rPr>
              <a:t>H</a:t>
            </a:r>
            <a:r>
              <a:rPr lang="de-DE" baseline="-25000">
                <a:solidFill>
                  <a:srgbClr val="000000"/>
                </a:solidFill>
              </a:rPr>
              <a:t>1</a:t>
            </a:r>
            <a:r>
              <a:rPr lang="de-DE" baseline="30000">
                <a:solidFill>
                  <a:srgbClr val="000000"/>
                </a:solidFill>
              </a:rPr>
              <a:t>-1</a:t>
            </a:r>
          </a:p>
        </p:txBody>
      </p:sp>
      <p:cxnSp>
        <p:nvCxnSpPr>
          <p:cNvPr id="88" name="Gerade Verbindung mit Pfeil 87"/>
          <p:cNvCxnSpPr>
            <a:endCxn id="87" idx="1"/>
          </p:cNvCxnSpPr>
          <p:nvPr/>
        </p:nvCxnSpPr>
        <p:spPr>
          <a:xfrm>
            <a:off x="4572000" y="1989138"/>
            <a:ext cx="360363" cy="158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Gerade Verbindung mit Pfeil 88"/>
          <p:cNvCxnSpPr/>
          <p:nvPr/>
        </p:nvCxnSpPr>
        <p:spPr>
          <a:xfrm>
            <a:off x="5508625" y="1989138"/>
            <a:ext cx="239713"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0" name="Rechteck 89"/>
          <p:cNvSpPr/>
          <p:nvPr/>
        </p:nvSpPr>
        <p:spPr>
          <a:xfrm>
            <a:off x="4932363" y="2205038"/>
            <a:ext cx="576262" cy="287337"/>
          </a:xfrm>
          <a:prstGeom prst="rect">
            <a:avLst/>
          </a:prstGeom>
          <a:solidFill>
            <a:schemeClr val="bg1"/>
          </a:solidFill>
          <a:ln w="19050">
            <a:solidFill>
              <a:srgbClr val="00B050"/>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rPr>
              <a:t>H</a:t>
            </a:r>
            <a:r>
              <a:rPr lang="de-DE" baseline="-25000">
                <a:solidFill>
                  <a:srgbClr val="000000"/>
                </a:solidFill>
              </a:rPr>
              <a:t>1</a:t>
            </a:r>
            <a:r>
              <a:rPr lang="de-DE" baseline="30000">
                <a:solidFill>
                  <a:srgbClr val="000000"/>
                </a:solidFill>
              </a:rPr>
              <a:t>-1</a:t>
            </a:r>
          </a:p>
        </p:txBody>
      </p:sp>
      <p:cxnSp>
        <p:nvCxnSpPr>
          <p:cNvPr id="91" name="Gerade Verbindung mit Pfeil 90"/>
          <p:cNvCxnSpPr>
            <a:endCxn id="90" idx="1"/>
          </p:cNvCxnSpPr>
          <p:nvPr/>
        </p:nvCxnSpPr>
        <p:spPr>
          <a:xfrm>
            <a:off x="4572000" y="2349500"/>
            <a:ext cx="360363" cy="158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Gerade Verbindung mit Pfeil 91"/>
          <p:cNvCxnSpPr/>
          <p:nvPr/>
        </p:nvCxnSpPr>
        <p:spPr>
          <a:xfrm>
            <a:off x="5508625" y="2349500"/>
            <a:ext cx="239713"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Rechteck 95"/>
          <p:cNvSpPr/>
          <p:nvPr/>
        </p:nvSpPr>
        <p:spPr>
          <a:xfrm>
            <a:off x="4932363" y="3068638"/>
            <a:ext cx="576262" cy="288925"/>
          </a:xfrm>
          <a:prstGeom prst="rect">
            <a:avLst/>
          </a:prstGeom>
          <a:ln w="19050">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rPr>
              <a:t>H</a:t>
            </a:r>
            <a:r>
              <a:rPr lang="de-DE" baseline="-25000">
                <a:solidFill>
                  <a:srgbClr val="000000"/>
                </a:solidFill>
              </a:rPr>
              <a:t>n</a:t>
            </a:r>
            <a:r>
              <a:rPr lang="de-DE" baseline="30000">
                <a:solidFill>
                  <a:srgbClr val="000000"/>
                </a:solidFill>
              </a:rPr>
              <a:t>-1</a:t>
            </a:r>
          </a:p>
        </p:txBody>
      </p:sp>
      <p:cxnSp>
        <p:nvCxnSpPr>
          <p:cNvPr id="97" name="Gerade Verbindung mit Pfeil 96"/>
          <p:cNvCxnSpPr>
            <a:endCxn id="96" idx="1"/>
          </p:cNvCxnSpPr>
          <p:nvPr/>
        </p:nvCxnSpPr>
        <p:spPr>
          <a:xfrm>
            <a:off x="4572000" y="3213100"/>
            <a:ext cx="360363" cy="158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Gerade Verbindung mit Pfeil 97"/>
          <p:cNvCxnSpPr/>
          <p:nvPr/>
        </p:nvCxnSpPr>
        <p:spPr>
          <a:xfrm>
            <a:off x="5508625" y="3213100"/>
            <a:ext cx="239713"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Gerade Verbindung 98"/>
          <p:cNvCxnSpPr/>
          <p:nvPr/>
        </p:nvCxnSpPr>
        <p:spPr>
          <a:xfrm rot="5400000">
            <a:off x="5076031" y="2780507"/>
            <a:ext cx="287337"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9485" name="Picture 36" descr="sharmonics"/>
          <p:cNvPicPr>
            <a:picLocks noChangeAspect="1" noChangeArrowheads="1"/>
          </p:cNvPicPr>
          <p:nvPr/>
        </p:nvPicPr>
        <p:blipFill>
          <a:blip r:embed="rId2" cstate="print">
            <a:extLst>
              <a:ext uri="{28A0092B-C50C-407E-A947-70E740481C1C}">
                <a14:useLocalDpi xmlns:a14="http://schemas.microsoft.com/office/drawing/2010/main" val="0"/>
              </a:ext>
            </a:extLst>
          </a:blip>
          <a:srcRect l="9541" t="8696"/>
          <a:stretch>
            <a:fillRect/>
          </a:stretch>
        </p:blipFill>
        <p:spPr bwMode="auto">
          <a:xfrm>
            <a:off x="6011863" y="1493838"/>
            <a:ext cx="27305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6" name="Grafik 100" descr="HO_rigid.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7900" y="3500438"/>
            <a:ext cx="359727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Rechteck 101"/>
          <p:cNvSpPr/>
          <p:nvPr/>
        </p:nvSpPr>
        <p:spPr>
          <a:xfrm>
            <a:off x="6372225" y="2413000"/>
            <a:ext cx="2016125" cy="250825"/>
          </a:xfrm>
          <a:prstGeom prst="rect">
            <a:avLst/>
          </a:prstGeom>
          <a:noFill/>
          <a:ln w="25400" cmpd="sng">
            <a:solidFill>
              <a:srgbClr val="0ADC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3" name="Rechteck 102"/>
          <p:cNvSpPr/>
          <p:nvPr/>
        </p:nvSpPr>
        <p:spPr>
          <a:xfrm>
            <a:off x="6659563" y="2133600"/>
            <a:ext cx="1441450" cy="250825"/>
          </a:xfrm>
          <a:prstGeom prst="rect">
            <a:avLst/>
          </a:prstGeom>
          <a:noFill/>
          <a:ln w="254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4" name="Rechteck 103"/>
          <p:cNvSpPr/>
          <p:nvPr/>
        </p:nvSpPr>
        <p:spPr>
          <a:xfrm>
            <a:off x="6948488" y="1854200"/>
            <a:ext cx="863600" cy="252413"/>
          </a:xfrm>
          <a:prstGeom prst="rect">
            <a:avLst/>
          </a:prstGeom>
          <a:noFill/>
          <a:ln w="25400" cmpd="sng">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5" name="Rechteck 104"/>
          <p:cNvSpPr/>
          <p:nvPr/>
        </p:nvSpPr>
        <p:spPr>
          <a:xfrm>
            <a:off x="7235825" y="1574800"/>
            <a:ext cx="288925" cy="252413"/>
          </a:xfrm>
          <a:prstGeom prst="rect">
            <a:avLst/>
          </a:prstGeom>
          <a:noFill/>
          <a:ln w="25400"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6" name="Rechteck 105"/>
          <p:cNvSpPr/>
          <p:nvPr/>
        </p:nvSpPr>
        <p:spPr>
          <a:xfrm>
            <a:off x="6084888" y="2690813"/>
            <a:ext cx="2590800" cy="252412"/>
          </a:xfrm>
          <a:prstGeom prst="rect">
            <a:avLst/>
          </a:prstGeom>
          <a:noFill/>
          <a:ln w="25400" cmpd="sng">
            <a:solidFill>
              <a:srgbClr val="D907E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7" name="Rechteck 106"/>
          <p:cNvSpPr/>
          <p:nvPr/>
        </p:nvSpPr>
        <p:spPr>
          <a:xfrm>
            <a:off x="5867400" y="2970213"/>
            <a:ext cx="3025775" cy="252412"/>
          </a:xfrm>
          <a:prstGeom prst="rect">
            <a:avLst/>
          </a:prstGeom>
          <a:noFill/>
          <a:ln w="25400" cmpd="sng">
            <a:solidFill>
              <a:srgbClr val="D8D8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08" name="Rechteck 107"/>
          <p:cNvSpPr/>
          <p:nvPr/>
        </p:nvSpPr>
        <p:spPr>
          <a:xfrm>
            <a:off x="5795963" y="3141663"/>
            <a:ext cx="316865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19494" name="Textfeld 108"/>
          <p:cNvSpPr txBox="1">
            <a:spLocks noChangeArrowheads="1"/>
          </p:cNvSpPr>
          <p:nvPr/>
        </p:nvSpPr>
        <p:spPr bwMode="auto">
          <a:xfrm>
            <a:off x="1979613" y="4292600"/>
            <a:ext cx="2595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a:solidFill>
                  <a:schemeClr val="tx1"/>
                </a:solidFill>
              </a:rPr>
              <a:t>Holographic filters:</a:t>
            </a:r>
          </a:p>
        </p:txBody>
      </p:sp>
      <p:sp>
        <p:nvSpPr>
          <p:cNvPr id="53"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oliennummernplatzhalter 2"/>
          <p:cNvSpPr>
            <a:spLocks noGrp="1"/>
          </p:cNvSpPr>
          <p:nvPr>
            <p:ph type="sldNum" sz="quarter" idx="11"/>
          </p:nvPr>
        </p:nvSpPr>
        <p:spPr/>
        <p:txBody>
          <a:bodyPr/>
          <a:lstStyle/>
          <a:p>
            <a:pPr>
              <a:defRPr/>
            </a:pPr>
            <a:fld id="{05E285CB-570E-4B6F-BAF3-7EF8E306EA5E}" type="slidenum">
              <a:rPr lang="de-DE"/>
              <a:pPr>
                <a:defRPr/>
              </a:pPr>
              <a:t>42</a:t>
            </a:fld>
            <a:endParaRPr lang="de-DE"/>
          </a:p>
        </p:txBody>
      </p:sp>
      <p:sp>
        <p:nvSpPr>
          <p:cNvPr id="18435" name="Titel 1"/>
          <p:cNvSpPr>
            <a:spLocks noGrp="1"/>
          </p:cNvSpPr>
          <p:nvPr>
            <p:ph type="title" idx="4294967295"/>
          </p:nvPr>
        </p:nvSpPr>
        <p:spPr/>
        <p:txBody>
          <a:bodyPr/>
          <a:lstStyle/>
          <a:p>
            <a:r>
              <a:rPr lang="en-GB" altLang="de-DE" smtClean="0"/>
              <a:t>Higher-order Microphones</a:t>
            </a:r>
          </a:p>
        </p:txBody>
      </p:sp>
      <p:pic>
        <p:nvPicPr>
          <p:cNvPr id="5" name="Grafik 4" descr="HO_rigid.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7900" y="3500438"/>
            <a:ext cx="359727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7" name="Gruppieren 21"/>
          <p:cNvGrpSpPr>
            <a:grpSpLocks/>
          </p:cNvGrpSpPr>
          <p:nvPr/>
        </p:nvGrpSpPr>
        <p:grpSpPr bwMode="auto">
          <a:xfrm>
            <a:off x="890588" y="1727200"/>
            <a:ext cx="1585912" cy="1152525"/>
            <a:chOff x="2213426" y="1916832"/>
            <a:chExt cx="1585442" cy="1152128"/>
          </a:xfrm>
        </p:grpSpPr>
        <p:pic>
          <p:nvPicPr>
            <p:cNvPr id="18468" name="Picture 2"/>
            <p:cNvPicPr>
              <a:picLocks noChangeAspect="1" noChangeArrowheads="1"/>
            </p:cNvPicPr>
            <p:nvPr/>
          </p:nvPicPr>
          <p:blipFill>
            <a:blip r:embed="rId3">
              <a:extLst>
                <a:ext uri="{28A0092B-C50C-407E-A947-70E740481C1C}">
                  <a14:useLocalDpi xmlns:a14="http://schemas.microsoft.com/office/drawing/2010/main" val="0"/>
                </a:ext>
              </a:extLst>
            </a:blip>
            <a:srcRect l="49689" b="67453"/>
            <a:stretch>
              <a:fillRect/>
            </a:stretch>
          </p:blipFill>
          <p:spPr bwMode="auto">
            <a:xfrm>
              <a:off x="2267744" y="1916832"/>
              <a:ext cx="1531124"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hteck 5"/>
            <p:cNvSpPr/>
            <p:nvPr/>
          </p:nvSpPr>
          <p:spPr>
            <a:xfrm>
              <a:off x="2213426" y="2519874"/>
              <a:ext cx="576091" cy="215826"/>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grpSp>
      <p:grpSp>
        <p:nvGrpSpPr>
          <p:cNvPr id="4" name="Gruppieren 6"/>
          <p:cNvGrpSpPr>
            <a:grpSpLocks/>
          </p:cNvGrpSpPr>
          <p:nvPr/>
        </p:nvGrpSpPr>
        <p:grpSpPr bwMode="auto">
          <a:xfrm>
            <a:off x="1827213" y="1944688"/>
            <a:ext cx="127000" cy="142875"/>
            <a:chOff x="1907704" y="4068020"/>
            <a:chExt cx="216024" cy="242770"/>
          </a:xfrm>
        </p:grpSpPr>
        <p:sp>
          <p:nvSpPr>
            <p:cNvPr id="8" name="Ellipse 7"/>
            <p:cNvSpPr/>
            <p:nvPr/>
          </p:nvSpPr>
          <p:spPr>
            <a:xfrm>
              <a:off x="1907704" y="4076111"/>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9" name="Gerade Verbindung 8"/>
            <p:cNvCxnSpPr/>
            <p:nvPr/>
          </p:nvCxnSpPr>
          <p:spPr>
            <a:xfrm rot="5400000">
              <a:off x="1786318"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7" name="Gruppieren 12"/>
          <p:cNvGrpSpPr>
            <a:grpSpLocks/>
          </p:cNvGrpSpPr>
          <p:nvPr/>
        </p:nvGrpSpPr>
        <p:grpSpPr bwMode="auto">
          <a:xfrm>
            <a:off x="1763713" y="2349500"/>
            <a:ext cx="128587" cy="142875"/>
            <a:chOff x="1907704" y="4068020"/>
            <a:chExt cx="216024" cy="242770"/>
          </a:xfrm>
        </p:grpSpPr>
        <p:sp>
          <p:nvSpPr>
            <p:cNvPr id="14" name="Ellipse 13"/>
            <p:cNvSpPr/>
            <p:nvPr/>
          </p:nvSpPr>
          <p:spPr>
            <a:xfrm>
              <a:off x="1907704" y="4076113"/>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15" name="Gerade Verbindung 14"/>
            <p:cNvCxnSpPr/>
            <p:nvPr/>
          </p:nvCxnSpPr>
          <p:spPr>
            <a:xfrm rot="5400000">
              <a:off x="1786318"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0" name="Gruppieren 15"/>
          <p:cNvGrpSpPr>
            <a:grpSpLocks/>
          </p:cNvGrpSpPr>
          <p:nvPr/>
        </p:nvGrpSpPr>
        <p:grpSpPr bwMode="auto">
          <a:xfrm>
            <a:off x="1854200" y="2636838"/>
            <a:ext cx="127000" cy="144462"/>
            <a:chOff x="1907704" y="4068020"/>
            <a:chExt cx="216024" cy="242770"/>
          </a:xfrm>
        </p:grpSpPr>
        <p:sp>
          <p:nvSpPr>
            <p:cNvPr id="17" name="Ellipse 16"/>
            <p:cNvSpPr/>
            <p:nvPr/>
          </p:nvSpPr>
          <p:spPr>
            <a:xfrm>
              <a:off x="1907704" y="4076023"/>
              <a:ext cx="216024" cy="216094"/>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18" name="Gerade Verbindung 17"/>
            <p:cNvCxnSpPr/>
            <p:nvPr/>
          </p:nvCxnSpPr>
          <p:spPr>
            <a:xfrm rot="5400000">
              <a:off x="1786319" y="4189405"/>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1" name="Gruppieren 22"/>
          <p:cNvGrpSpPr>
            <a:grpSpLocks/>
          </p:cNvGrpSpPr>
          <p:nvPr/>
        </p:nvGrpSpPr>
        <p:grpSpPr bwMode="auto">
          <a:xfrm flipH="1" flipV="1">
            <a:off x="2168525" y="2592388"/>
            <a:ext cx="128588" cy="144462"/>
            <a:chOff x="1907704" y="4068020"/>
            <a:chExt cx="216024" cy="242770"/>
          </a:xfrm>
        </p:grpSpPr>
        <p:sp>
          <p:nvSpPr>
            <p:cNvPr id="24" name="Ellipse 23"/>
            <p:cNvSpPr/>
            <p:nvPr/>
          </p:nvSpPr>
          <p:spPr>
            <a:xfrm flipH="1">
              <a:off x="1907704" y="4076023"/>
              <a:ext cx="216024" cy="216094"/>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25" name="Gerade Verbindung 24"/>
            <p:cNvCxnSpPr/>
            <p:nvPr/>
          </p:nvCxnSpPr>
          <p:spPr>
            <a:xfrm rot="5400000">
              <a:off x="1786319" y="4189405"/>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2" name="Gruppieren 25"/>
          <p:cNvGrpSpPr>
            <a:grpSpLocks/>
          </p:cNvGrpSpPr>
          <p:nvPr/>
        </p:nvGrpSpPr>
        <p:grpSpPr bwMode="auto">
          <a:xfrm flipH="1">
            <a:off x="2259013" y="2286000"/>
            <a:ext cx="128587" cy="144463"/>
            <a:chOff x="1907704" y="4068020"/>
            <a:chExt cx="216024" cy="242770"/>
          </a:xfrm>
        </p:grpSpPr>
        <p:sp>
          <p:nvSpPr>
            <p:cNvPr id="27" name="Ellipse 26"/>
            <p:cNvSpPr/>
            <p:nvPr/>
          </p:nvSpPr>
          <p:spPr>
            <a:xfrm flipH="1">
              <a:off x="1907704" y="4076024"/>
              <a:ext cx="216024" cy="216090"/>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28" name="Gerade Verbindung 27"/>
            <p:cNvCxnSpPr/>
            <p:nvPr/>
          </p:nvCxnSpPr>
          <p:spPr>
            <a:xfrm rot="5400000">
              <a:off x="1786320" y="4189406"/>
              <a:ext cx="242770" cy="0"/>
            </a:xfrm>
            <a:prstGeom prst="line">
              <a:avLst/>
            </a:prstGeom>
            <a:ln w="15875"/>
          </p:spPr>
          <p:style>
            <a:lnRef idx="1">
              <a:schemeClr val="dk1"/>
            </a:lnRef>
            <a:fillRef idx="0">
              <a:schemeClr val="dk1"/>
            </a:fillRef>
            <a:effectRef idx="0">
              <a:schemeClr val="dk1"/>
            </a:effectRef>
            <a:fontRef idx="minor">
              <a:schemeClr val="tx1"/>
            </a:fontRef>
          </p:style>
        </p:cxnSp>
      </p:grpSp>
      <p:grpSp>
        <p:nvGrpSpPr>
          <p:cNvPr id="13" name="Gruppieren 28"/>
          <p:cNvGrpSpPr>
            <a:grpSpLocks/>
          </p:cNvGrpSpPr>
          <p:nvPr/>
        </p:nvGrpSpPr>
        <p:grpSpPr bwMode="auto">
          <a:xfrm flipH="1" flipV="1">
            <a:off x="2185988" y="1944688"/>
            <a:ext cx="128587" cy="142875"/>
            <a:chOff x="1907704" y="4068020"/>
            <a:chExt cx="216024" cy="242770"/>
          </a:xfrm>
        </p:grpSpPr>
        <p:sp>
          <p:nvSpPr>
            <p:cNvPr id="30" name="Ellipse 29"/>
            <p:cNvSpPr/>
            <p:nvPr/>
          </p:nvSpPr>
          <p:spPr>
            <a:xfrm flipH="1">
              <a:off x="1907704" y="4076113"/>
              <a:ext cx="216024" cy="215796"/>
            </a:xfrm>
            <a:prstGeom prst="ellipse">
              <a:avLst/>
            </a:prstGeom>
            <a:noFill/>
            <a:ln w="15875"/>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31" name="Gerade Verbindung 30"/>
            <p:cNvCxnSpPr/>
            <p:nvPr/>
          </p:nvCxnSpPr>
          <p:spPr>
            <a:xfrm rot="5400000">
              <a:off x="1786320" y="4189404"/>
              <a:ext cx="242770" cy="0"/>
            </a:xfrm>
            <a:prstGeom prst="line">
              <a:avLst/>
            </a:prstGeom>
            <a:ln w="15875"/>
          </p:spPr>
          <p:style>
            <a:lnRef idx="1">
              <a:schemeClr val="dk1"/>
            </a:lnRef>
            <a:fillRef idx="0">
              <a:schemeClr val="dk1"/>
            </a:fillRef>
            <a:effectRef idx="0">
              <a:schemeClr val="dk1"/>
            </a:effectRef>
            <a:fontRef idx="minor">
              <a:schemeClr val="tx1"/>
            </a:fontRef>
          </p:style>
        </p:cxnSp>
      </p:grpSp>
      <p:pic>
        <p:nvPicPr>
          <p:cNvPr id="18444" name="Picture 36" descr="sharmon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933825"/>
            <a:ext cx="3744913"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hteck 35"/>
          <p:cNvSpPr/>
          <p:nvPr/>
        </p:nvSpPr>
        <p:spPr>
          <a:xfrm>
            <a:off x="2987675" y="5229225"/>
            <a:ext cx="360363" cy="360363"/>
          </a:xfrm>
          <a:prstGeom prst="rect">
            <a:avLst/>
          </a:prstGeom>
          <a:noFill/>
          <a:ln w="63500" cmpd="sng">
            <a:solidFill>
              <a:srgbClr val="0ADC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cxnSp>
        <p:nvCxnSpPr>
          <p:cNvPr id="40" name="Gerade Verbindung mit Pfeil 39"/>
          <p:cNvCxnSpPr>
            <a:endCxn id="45" idx="1"/>
          </p:cNvCxnSpPr>
          <p:nvPr/>
        </p:nvCxnSpPr>
        <p:spPr>
          <a:xfrm>
            <a:off x="2339975" y="1989138"/>
            <a:ext cx="1154113" cy="288925"/>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Gerade Verbindung mit Pfeil 42"/>
          <p:cNvCxnSpPr>
            <a:endCxn id="45" idx="2"/>
          </p:cNvCxnSpPr>
          <p:nvPr/>
        </p:nvCxnSpPr>
        <p:spPr>
          <a:xfrm>
            <a:off x="2411413" y="2349500"/>
            <a:ext cx="1008062" cy="10795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Ellipse 44"/>
          <p:cNvSpPr/>
          <p:nvPr/>
        </p:nvSpPr>
        <p:spPr>
          <a:xfrm>
            <a:off x="3419475" y="2205038"/>
            <a:ext cx="504825" cy="503237"/>
          </a:xfrm>
          <a:prstGeom prst="ellipse">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de-DE">
                <a:solidFill>
                  <a:srgbClr val="000000"/>
                </a:solidFill>
                <a:latin typeface="Calibri" pitchFamily="34" charset="0"/>
              </a:rPr>
              <a:t>±</a:t>
            </a:r>
          </a:p>
        </p:txBody>
      </p:sp>
      <p:cxnSp>
        <p:nvCxnSpPr>
          <p:cNvPr id="48" name="Gerade Verbindung mit Pfeil 47"/>
          <p:cNvCxnSpPr>
            <a:endCxn id="45" idx="3"/>
          </p:cNvCxnSpPr>
          <p:nvPr/>
        </p:nvCxnSpPr>
        <p:spPr>
          <a:xfrm flipV="1">
            <a:off x="2339975" y="2635250"/>
            <a:ext cx="1154113" cy="73025"/>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Rechteck 50"/>
          <p:cNvSpPr/>
          <p:nvPr/>
        </p:nvSpPr>
        <p:spPr>
          <a:xfrm>
            <a:off x="4284663" y="2168525"/>
            <a:ext cx="863600" cy="576263"/>
          </a:xfrm>
          <a:prstGeom prst="rect">
            <a:avLst/>
          </a:prstGeom>
          <a:ln w="19050">
            <a:solidFill>
              <a:srgbClr val="0ADCE6"/>
            </a:solid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de-DE" dirty="0"/>
              <a:t>H</a:t>
            </a:r>
            <a:r>
              <a:rPr lang="de-DE" baseline="30000" dirty="0"/>
              <a:t>-1</a:t>
            </a:r>
          </a:p>
        </p:txBody>
      </p:sp>
      <p:cxnSp>
        <p:nvCxnSpPr>
          <p:cNvPr id="52" name="Gerade Verbindung mit Pfeil 51"/>
          <p:cNvCxnSpPr>
            <a:stCxn id="45" idx="6"/>
            <a:endCxn id="51" idx="1"/>
          </p:cNvCxnSpPr>
          <p:nvPr/>
        </p:nvCxnSpPr>
        <p:spPr>
          <a:xfrm>
            <a:off x="3924300" y="2457450"/>
            <a:ext cx="360363"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Gerade Verbindung mit Pfeil 58"/>
          <p:cNvCxnSpPr/>
          <p:nvPr/>
        </p:nvCxnSpPr>
        <p:spPr>
          <a:xfrm>
            <a:off x="5148263" y="2457450"/>
            <a:ext cx="360362"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0" name="Picture 36" descr="sharmonics"/>
          <p:cNvPicPr>
            <a:picLocks noChangeAspect="1" noChangeArrowheads="1"/>
          </p:cNvPicPr>
          <p:nvPr/>
        </p:nvPicPr>
        <p:blipFill>
          <a:blip r:embed="rId4">
            <a:extLst>
              <a:ext uri="{28A0092B-C50C-407E-A947-70E740481C1C}">
                <a14:useLocalDpi xmlns:a14="http://schemas.microsoft.com/office/drawing/2010/main" val="0"/>
              </a:ext>
            </a:extLst>
          </a:blip>
          <a:srcRect l="59615" t="63100" r="30769" b="19374"/>
          <a:stretch>
            <a:fillRect/>
          </a:stretch>
        </p:blipFill>
        <p:spPr bwMode="auto">
          <a:xfrm>
            <a:off x="5651500" y="2276475"/>
            <a:ext cx="36036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Rechteck 60"/>
          <p:cNvSpPr/>
          <p:nvPr/>
        </p:nvSpPr>
        <p:spPr>
          <a:xfrm>
            <a:off x="5651500" y="2276475"/>
            <a:ext cx="360363" cy="360363"/>
          </a:xfrm>
          <a:prstGeom prst="rect">
            <a:avLst/>
          </a:prstGeom>
          <a:noFill/>
          <a:ln w="63500" cmpd="sng">
            <a:solidFill>
              <a:srgbClr val="0ADC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solidFill>
                <a:srgbClr val="FFFFFF"/>
              </a:solidFill>
              <a:latin typeface="Calibri" pitchFamily="34" charset="0"/>
            </a:endParaRPr>
          </a:p>
        </p:txBody>
      </p:sp>
      <p:sp>
        <p:nvSpPr>
          <p:cNvPr id="41"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1" grpId="0" animBg="1"/>
      <p:bldP spid="6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4"/>
          <p:cNvSpPr>
            <a:spLocks noGrp="1"/>
          </p:cNvSpPr>
          <p:nvPr>
            <p:ph type="sldNum" sz="quarter" idx="11"/>
          </p:nvPr>
        </p:nvSpPr>
        <p:spPr/>
        <p:txBody>
          <a:bodyPr/>
          <a:lstStyle/>
          <a:p>
            <a:pPr>
              <a:defRPr/>
            </a:pPr>
            <a:fld id="{6C0B0712-754B-46BC-9100-2627A4DB0913}" type="slidenum">
              <a:rPr lang="de-DE" altLang="de-DE"/>
              <a:pPr>
                <a:defRPr/>
              </a:pPr>
              <a:t>43</a:t>
            </a:fld>
            <a:endParaRPr lang="de-DE" altLang="de-DE"/>
          </a:p>
        </p:txBody>
      </p:sp>
      <p:sp>
        <p:nvSpPr>
          <p:cNvPr id="20483" name="Rectangle 2"/>
          <p:cNvSpPr>
            <a:spLocks noGrp="1" noChangeArrowheads="1"/>
          </p:cNvSpPr>
          <p:nvPr>
            <p:ph type="title"/>
          </p:nvPr>
        </p:nvSpPr>
        <p:spPr/>
        <p:txBody>
          <a:bodyPr/>
          <a:lstStyle/>
          <a:p>
            <a:r>
              <a:rPr lang="de-DE" altLang="de-DE" smtClean="0"/>
              <a:t>In der Praxis ist die Theorie eine andere…</a:t>
            </a:r>
          </a:p>
        </p:txBody>
      </p:sp>
      <p:sp>
        <p:nvSpPr>
          <p:cNvPr id="20484" name="Rectangle 3"/>
          <p:cNvSpPr>
            <a:spLocks noGrp="1" noChangeArrowheads="1"/>
          </p:cNvSpPr>
          <p:nvPr>
            <p:ph type="body" idx="1"/>
          </p:nvPr>
        </p:nvSpPr>
        <p:spPr/>
        <p:txBody>
          <a:bodyPr/>
          <a:lstStyle/>
          <a:p>
            <a:pPr>
              <a:buFontTx/>
              <a:buNone/>
            </a:pPr>
            <a:r>
              <a:rPr lang="de-DE" altLang="de-DE" dirty="0" smtClean="0"/>
              <a:t>Differenzen hoher Ordnung bei</a:t>
            </a:r>
          </a:p>
          <a:p>
            <a:pPr>
              <a:buFontTx/>
              <a:buNone/>
            </a:pPr>
            <a:r>
              <a:rPr lang="de-DE" altLang="de-DE" dirty="0" smtClean="0"/>
              <a:t>tiefen Frequenzen</a:t>
            </a:r>
          </a:p>
          <a:p>
            <a:pPr>
              <a:buFontTx/>
              <a:buNone/>
            </a:pPr>
            <a:endParaRPr lang="de-DE" altLang="de-DE" dirty="0" smtClean="0"/>
          </a:p>
          <a:p>
            <a:pPr>
              <a:buFontTx/>
              <a:buNone/>
            </a:pPr>
            <a:endParaRPr lang="de-DE" altLang="de-DE" dirty="0" smtClean="0"/>
          </a:p>
          <a:p>
            <a:pPr>
              <a:buFontTx/>
              <a:buNone/>
            </a:pPr>
            <a:endParaRPr lang="de-DE" altLang="de-DE" dirty="0" smtClean="0"/>
          </a:p>
          <a:p>
            <a:pPr>
              <a:buFontTx/>
              <a:buNone/>
            </a:pPr>
            <a:r>
              <a:rPr lang="de-DE" altLang="de-DE" dirty="0" smtClean="0"/>
              <a:t>1-1     = 0</a:t>
            </a:r>
          </a:p>
          <a:p>
            <a:pPr>
              <a:buFontTx/>
              <a:buNone/>
            </a:pPr>
            <a:r>
              <a:rPr lang="de-DE" altLang="de-DE" dirty="0" smtClean="0"/>
              <a:t>1.01-1 = 0.01</a:t>
            </a:r>
          </a:p>
          <a:p>
            <a:pPr>
              <a:buFontTx/>
              <a:buNone/>
            </a:pPr>
            <a:r>
              <a:rPr lang="de-DE" altLang="de-DE" dirty="0" smtClean="0"/>
              <a:t>-Verstärkung um 40dB?</a:t>
            </a:r>
          </a:p>
          <a:p>
            <a:pPr>
              <a:buFontTx/>
              <a:buNone/>
            </a:pPr>
            <a:endParaRPr lang="de-DE" altLang="de-DE" dirty="0" smtClean="0"/>
          </a:p>
          <a:p>
            <a:pPr>
              <a:buFontTx/>
              <a:buNone/>
            </a:pPr>
            <a:r>
              <a:rPr lang="de-DE" altLang="de-DE" dirty="0" smtClean="0"/>
              <a:t>(ICSA 2011, Baumgartner et al)</a:t>
            </a:r>
          </a:p>
          <a:p>
            <a:pPr>
              <a:buFontTx/>
              <a:buNone/>
            </a:pPr>
            <a:r>
              <a:rPr lang="de-DE" altLang="de-DE" dirty="0" smtClean="0"/>
              <a:t>Projektarbeit Stefan </a:t>
            </a:r>
            <a:r>
              <a:rPr lang="de-DE" altLang="de-DE" dirty="0" err="1" smtClean="0"/>
              <a:t>Lösler</a:t>
            </a:r>
            <a:r>
              <a:rPr lang="de-DE" altLang="de-DE" dirty="0" smtClean="0"/>
              <a:t>: aktuell verwendetes Verfahren</a:t>
            </a:r>
          </a:p>
        </p:txBody>
      </p:sp>
      <p:pic>
        <p:nvPicPr>
          <p:cNvPr id="204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420938"/>
            <a:ext cx="4529137" cy="243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4"/>
          <p:cNvSpPr>
            <a:spLocks noGrp="1"/>
          </p:cNvSpPr>
          <p:nvPr>
            <p:ph type="sldNum" sz="quarter" idx="11"/>
          </p:nvPr>
        </p:nvSpPr>
        <p:spPr/>
        <p:txBody>
          <a:bodyPr/>
          <a:lstStyle/>
          <a:p>
            <a:pPr>
              <a:defRPr/>
            </a:pPr>
            <a:fld id="{BA05E245-76F4-42C7-8466-15D74232CC92}" type="slidenum">
              <a:rPr lang="de-DE" altLang="de-DE"/>
              <a:pPr>
                <a:defRPr/>
              </a:pPr>
              <a:t>44</a:t>
            </a:fld>
            <a:endParaRPr lang="de-DE" altLang="de-DE"/>
          </a:p>
        </p:txBody>
      </p:sp>
      <p:sp>
        <p:nvSpPr>
          <p:cNvPr id="16387" name="Rectangle 2"/>
          <p:cNvSpPr>
            <a:spLocks noGrp="1" noChangeArrowheads="1"/>
          </p:cNvSpPr>
          <p:nvPr>
            <p:ph type="title"/>
          </p:nvPr>
        </p:nvSpPr>
        <p:spPr/>
        <p:txBody>
          <a:bodyPr/>
          <a:lstStyle/>
          <a:p>
            <a:r>
              <a:rPr lang="de-DE" altLang="de-DE" smtClean="0"/>
              <a:t>In der Praxis ist die Theorie eine andere…</a:t>
            </a:r>
          </a:p>
        </p:txBody>
      </p:sp>
      <p:sp>
        <p:nvSpPr>
          <p:cNvPr id="16388" name="Rectangle 3"/>
          <p:cNvSpPr>
            <a:spLocks noGrp="1" noChangeArrowheads="1"/>
          </p:cNvSpPr>
          <p:nvPr>
            <p:ph type="body" idx="1"/>
          </p:nvPr>
        </p:nvSpPr>
        <p:spPr/>
        <p:txBody>
          <a:bodyPr/>
          <a:lstStyle/>
          <a:p>
            <a:pPr>
              <a:buFontTx/>
              <a:buNone/>
            </a:pPr>
            <a:r>
              <a:rPr lang="de-DE" altLang="de-DE" smtClean="0"/>
              <a:t>Messung</a:t>
            </a:r>
          </a:p>
        </p:txBody>
      </p:sp>
      <p:pic>
        <p:nvPicPr>
          <p:cNvPr id="16389" name="Picture 4" descr="DSC_0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765175"/>
            <a:ext cx="4313237" cy="28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descr="DSC_03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3573463"/>
            <a:ext cx="4313237" cy="286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8" descr="DSC_03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1700213"/>
            <a:ext cx="2865437" cy="431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Rectangle 10"/>
          <p:cNvSpPr>
            <a:spLocks noChangeArrowheads="1"/>
          </p:cNvSpPr>
          <p:nvPr/>
        </p:nvSpPr>
        <p:spPr bwMode="auto">
          <a:xfrm>
            <a:off x="179388" y="6013450"/>
            <a:ext cx="446405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lgn="r" eaLnBrk="1" hangingPunct="1">
              <a:buFontTx/>
              <a:buNone/>
            </a:pPr>
            <a:r>
              <a:rPr lang="de-DE" altLang="de-DE" sz="1400" b="1"/>
              <a:t>Messung 2011 mit Baumgartner und Morgenstern</a:t>
            </a:r>
          </a:p>
        </p:txBody>
      </p:sp>
      <p:sp>
        <p:nvSpPr>
          <p:cNvPr id="10"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4"/>
          <p:cNvSpPr>
            <a:spLocks noGrp="1"/>
          </p:cNvSpPr>
          <p:nvPr>
            <p:ph type="sldNum" sz="quarter" idx="11"/>
          </p:nvPr>
        </p:nvSpPr>
        <p:spPr/>
        <p:txBody>
          <a:bodyPr/>
          <a:lstStyle/>
          <a:p>
            <a:pPr>
              <a:defRPr/>
            </a:pPr>
            <a:fld id="{6C0B0712-754B-46BC-9100-2627A4DB0913}" type="slidenum">
              <a:rPr lang="de-DE" altLang="de-DE"/>
              <a:pPr>
                <a:defRPr/>
              </a:pPr>
              <a:t>45</a:t>
            </a:fld>
            <a:endParaRPr lang="de-DE" altLang="de-DE"/>
          </a:p>
        </p:txBody>
      </p:sp>
      <p:sp>
        <p:nvSpPr>
          <p:cNvPr id="20483" name="Rectangle 2"/>
          <p:cNvSpPr>
            <a:spLocks noGrp="1" noChangeArrowheads="1"/>
          </p:cNvSpPr>
          <p:nvPr>
            <p:ph type="title"/>
          </p:nvPr>
        </p:nvSpPr>
        <p:spPr/>
        <p:txBody>
          <a:bodyPr/>
          <a:lstStyle/>
          <a:p>
            <a:r>
              <a:rPr lang="de-DE" altLang="de-DE" dirty="0" smtClean="0"/>
              <a:t>MATLAB-GUI</a:t>
            </a:r>
          </a:p>
        </p:txBody>
      </p:sp>
      <p:sp>
        <p:nvSpPr>
          <p:cNvPr id="20484" name="Rectangle 3"/>
          <p:cNvSpPr>
            <a:spLocks noGrp="1" noChangeArrowheads="1"/>
          </p:cNvSpPr>
          <p:nvPr>
            <p:ph type="body" idx="1"/>
          </p:nvPr>
        </p:nvSpPr>
        <p:spPr/>
        <p:txBody>
          <a:bodyPr/>
          <a:lstStyle/>
          <a:p>
            <a:pPr>
              <a:buFontTx/>
              <a:buNone/>
            </a:pPr>
            <a:r>
              <a:rPr lang="de-DE" altLang="de-DE" dirty="0" smtClean="0"/>
              <a:t>MATLAB GUI zur Auswertung von Messdaten</a:t>
            </a:r>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extLst>
      <p:ext uri="{BB962C8B-B14F-4D97-AF65-F5344CB8AC3E}">
        <p14:creationId xmlns:p14="http://schemas.microsoft.com/office/powerpoint/2010/main" val="35185085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4"/>
          <p:cNvSpPr>
            <a:spLocks noGrp="1"/>
          </p:cNvSpPr>
          <p:nvPr>
            <p:ph type="sldNum" sz="quarter" idx="11"/>
          </p:nvPr>
        </p:nvSpPr>
        <p:spPr/>
        <p:txBody>
          <a:bodyPr/>
          <a:lstStyle/>
          <a:p>
            <a:pPr>
              <a:defRPr/>
            </a:pPr>
            <a:fld id="{6C0B0712-754B-46BC-9100-2627A4DB0913}" type="slidenum">
              <a:rPr lang="de-DE" altLang="de-DE"/>
              <a:pPr>
                <a:defRPr/>
              </a:pPr>
              <a:t>46</a:t>
            </a:fld>
            <a:endParaRPr lang="de-DE" altLang="de-DE"/>
          </a:p>
        </p:txBody>
      </p:sp>
      <p:sp>
        <p:nvSpPr>
          <p:cNvPr id="20483" name="Rectangle 2"/>
          <p:cNvSpPr>
            <a:spLocks noGrp="1" noChangeArrowheads="1"/>
          </p:cNvSpPr>
          <p:nvPr>
            <p:ph type="title"/>
          </p:nvPr>
        </p:nvSpPr>
        <p:spPr/>
        <p:txBody>
          <a:bodyPr/>
          <a:lstStyle/>
          <a:p>
            <a:r>
              <a:rPr lang="de-DE" altLang="de-DE" dirty="0" smtClean="0"/>
              <a:t>Problemstellung</a:t>
            </a:r>
            <a:endParaRPr lang="de-DE" altLang="de-DE" dirty="0" smtClean="0"/>
          </a:p>
        </p:txBody>
      </p:sp>
      <p:sp>
        <p:nvSpPr>
          <p:cNvPr id="20484" name="Rectangle 3"/>
          <p:cNvSpPr>
            <a:spLocks noGrp="1" noChangeArrowheads="1"/>
          </p:cNvSpPr>
          <p:nvPr>
            <p:ph type="body" idx="1"/>
          </p:nvPr>
        </p:nvSpPr>
        <p:spPr/>
        <p:txBody>
          <a:bodyPr/>
          <a:lstStyle/>
          <a:p>
            <a:pPr>
              <a:buFontTx/>
              <a:buNone/>
            </a:pPr>
            <a:r>
              <a:rPr lang="de-DE" altLang="de-DE" dirty="0" smtClean="0"/>
              <a:t>Hohe Richtungsauflösung nur in schmalem Frequenzband für Lautsprecher und schmalem Frequenzband für Mikrofon möglich:</a:t>
            </a:r>
          </a:p>
          <a:p>
            <a:pPr>
              <a:buFontTx/>
              <a:buNone/>
            </a:pPr>
            <a:endParaRPr lang="de-DE" altLang="de-DE" dirty="0"/>
          </a:p>
          <a:p>
            <a:pPr>
              <a:buFontTx/>
              <a:buNone/>
            </a:pPr>
            <a:r>
              <a:rPr lang="de-DE" altLang="de-DE" sz="3200" dirty="0" smtClean="0"/>
              <a:t>Richtungsauflösungs- vs</a:t>
            </a:r>
            <a:r>
              <a:rPr lang="de-DE" altLang="de-DE" sz="3200" dirty="0"/>
              <a:t>.</a:t>
            </a:r>
            <a:r>
              <a:rPr lang="de-DE" altLang="de-DE" sz="3200" dirty="0" smtClean="0"/>
              <a:t> Zeitauflösungsproblem</a:t>
            </a:r>
          </a:p>
          <a:p>
            <a:pPr>
              <a:buFontTx/>
              <a:buNone/>
            </a:pPr>
            <a:endParaRPr lang="de-DE" altLang="de-DE" sz="3200" dirty="0"/>
          </a:p>
          <a:p>
            <a:pPr>
              <a:buFontTx/>
              <a:buNone/>
            </a:pPr>
            <a:r>
              <a:rPr lang="de-DE" altLang="de-DE" sz="2800" dirty="0" smtClean="0"/>
              <a:t>Spezielle Methoden zur Signalaufbereitung im Zeitbereich gefordert.</a:t>
            </a:r>
            <a:endParaRPr lang="de-DE" altLang="de-DE" sz="2800"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extLst>
      <p:ext uri="{BB962C8B-B14F-4D97-AF65-F5344CB8AC3E}">
        <p14:creationId xmlns:p14="http://schemas.microsoft.com/office/powerpoint/2010/main" val="28434411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4"/>
          <p:cNvSpPr>
            <a:spLocks noGrp="1"/>
          </p:cNvSpPr>
          <p:nvPr>
            <p:ph type="sldNum" sz="quarter" idx="11"/>
          </p:nvPr>
        </p:nvSpPr>
        <p:spPr/>
        <p:txBody>
          <a:bodyPr/>
          <a:lstStyle/>
          <a:p>
            <a:pPr>
              <a:defRPr/>
            </a:pPr>
            <a:fld id="{6C0B0712-754B-46BC-9100-2627A4DB0913}" type="slidenum">
              <a:rPr lang="de-DE" altLang="de-DE"/>
              <a:pPr>
                <a:defRPr/>
              </a:pPr>
              <a:t>47</a:t>
            </a:fld>
            <a:endParaRPr lang="de-DE" altLang="de-DE"/>
          </a:p>
        </p:txBody>
      </p:sp>
      <p:sp>
        <p:nvSpPr>
          <p:cNvPr id="20483" name="Rectangle 2"/>
          <p:cNvSpPr>
            <a:spLocks noGrp="1" noChangeArrowheads="1"/>
          </p:cNvSpPr>
          <p:nvPr>
            <p:ph type="title"/>
          </p:nvPr>
        </p:nvSpPr>
        <p:spPr/>
        <p:txBody>
          <a:bodyPr/>
          <a:lstStyle/>
          <a:p>
            <a:r>
              <a:rPr lang="de-DE" altLang="de-DE" dirty="0" smtClean="0"/>
              <a:t>Virtuelle Räume</a:t>
            </a:r>
            <a:endParaRPr lang="de-DE" altLang="de-DE" dirty="0" smtClean="0"/>
          </a:p>
        </p:txBody>
      </p:sp>
      <p:sp>
        <p:nvSpPr>
          <p:cNvPr id="20484" name="Rectangle 3"/>
          <p:cNvSpPr>
            <a:spLocks noGrp="1" noChangeArrowheads="1"/>
          </p:cNvSpPr>
          <p:nvPr>
            <p:ph type="body" idx="1"/>
          </p:nvPr>
        </p:nvSpPr>
        <p:spPr/>
        <p:txBody>
          <a:bodyPr/>
          <a:lstStyle/>
          <a:p>
            <a:pPr>
              <a:buFontTx/>
              <a:buNone/>
            </a:pPr>
            <a:endParaRPr lang="de-DE" altLang="de-DE" sz="2800" dirty="0" smtClean="0"/>
          </a:p>
          <a:p>
            <a:pPr>
              <a:buFontTx/>
              <a:buNone/>
            </a:pPr>
            <a:endParaRPr lang="de-DE" altLang="de-DE" sz="2800" dirty="0" smtClean="0"/>
          </a:p>
          <a:p>
            <a:pPr>
              <a:buFontTx/>
              <a:buNone/>
            </a:pPr>
            <a:r>
              <a:rPr lang="de-DE" altLang="de-DE" sz="2800" dirty="0" smtClean="0"/>
              <a:t>Angenommen </a:t>
            </a:r>
            <a:r>
              <a:rPr lang="de-DE" altLang="de-DE" sz="2800" dirty="0" err="1" smtClean="0"/>
              <a:t>Raumimpulsanwort</a:t>
            </a:r>
            <a:r>
              <a:rPr lang="de-DE" altLang="de-DE" sz="2800" dirty="0" smtClean="0"/>
              <a:t> wurde mehrdeutig gemessen:</a:t>
            </a:r>
          </a:p>
          <a:p>
            <a:pPr>
              <a:buFontTx/>
              <a:buNone/>
            </a:pPr>
            <a:endParaRPr lang="de-DE" altLang="de-DE" sz="2800" dirty="0"/>
          </a:p>
          <a:p>
            <a:pPr>
              <a:buFontTx/>
              <a:buNone/>
            </a:pPr>
            <a:r>
              <a:rPr lang="de-DE" altLang="de-DE" sz="2800" dirty="0" smtClean="0"/>
              <a:t>Woher kommt Quellcharakteristik?</a:t>
            </a:r>
            <a:endParaRPr lang="de-DE" altLang="de-DE" sz="2800"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extLst>
      <p:ext uri="{BB962C8B-B14F-4D97-AF65-F5344CB8AC3E}">
        <p14:creationId xmlns:p14="http://schemas.microsoft.com/office/powerpoint/2010/main" val="21033082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5" name="Foliennummernplatzhalter 4"/>
          <p:cNvSpPr>
            <a:spLocks noGrp="1"/>
          </p:cNvSpPr>
          <p:nvPr>
            <p:ph type="sldNum" sz="quarter" idx="11"/>
          </p:nvPr>
        </p:nvSpPr>
        <p:spPr/>
        <p:txBody>
          <a:bodyPr/>
          <a:lstStyle/>
          <a:p>
            <a:pPr>
              <a:defRPr/>
            </a:pPr>
            <a:fld id="{CD20EE73-7137-49E6-A499-F38F3E11DA4A}" type="slidenum">
              <a:rPr lang="de-DE" altLang="de-DE"/>
              <a:pPr>
                <a:defRPr/>
              </a:pPr>
              <a:t>48</a:t>
            </a:fld>
            <a:endParaRPr lang="de-DE" altLang="de-DE"/>
          </a:p>
        </p:txBody>
      </p:sp>
      <p:sp>
        <p:nvSpPr>
          <p:cNvPr id="61445" name="Oval 5"/>
          <p:cNvSpPr>
            <a:spLocks noChangeArrowheads="1"/>
          </p:cNvSpPr>
          <p:nvPr/>
        </p:nvSpPr>
        <p:spPr bwMode="auto">
          <a:xfrm>
            <a:off x="5651500" y="1917700"/>
            <a:ext cx="2447925" cy="2447925"/>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pic>
        <p:nvPicPr>
          <p:cNvPr id="61446" name="Picture 6" descr="P1000378"/>
          <p:cNvPicPr>
            <a:picLocks noChangeAspect="1" noChangeArrowheads="1"/>
          </p:cNvPicPr>
          <p:nvPr/>
        </p:nvPicPr>
        <p:blipFill>
          <a:blip r:embed="rId3">
            <a:extLst>
              <a:ext uri="{28A0092B-C50C-407E-A947-70E740481C1C}">
                <a14:useLocalDpi xmlns:a14="http://schemas.microsoft.com/office/drawing/2010/main" val="0"/>
              </a:ext>
            </a:extLst>
          </a:blip>
          <a:srcRect t="16118"/>
          <a:stretch>
            <a:fillRect/>
          </a:stretch>
        </p:blipFill>
        <p:spPr bwMode="auto">
          <a:xfrm>
            <a:off x="900113" y="4724400"/>
            <a:ext cx="2376487"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7" descr="sar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5372100"/>
            <a:ext cx="12954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8" name="Picture 8" descr="musici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4437063"/>
            <a:ext cx="892175"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9" name="Oval 9"/>
          <p:cNvSpPr>
            <a:spLocks noChangeArrowheads="1"/>
          </p:cNvSpPr>
          <p:nvPr/>
        </p:nvSpPr>
        <p:spPr bwMode="auto">
          <a:xfrm>
            <a:off x="5651500" y="1917700"/>
            <a:ext cx="2447925" cy="2447925"/>
          </a:xfrm>
          <a:prstGeom prst="ellipse">
            <a:avLst/>
          </a:prstGeom>
          <a:gradFill rotWithShape="1">
            <a:gsLst>
              <a:gs pos="0">
                <a:srgbClr val="66FFFF">
                  <a:alpha val="31000"/>
                </a:srgbClr>
              </a:gs>
              <a:gs pos="100000">
                <a:srgbClr val="FF99CC"/>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
        <p:nvSpPr>
          <p:cNvPr id="61450" name="Text Box 10"/>
          <p:cNvSpPr txBox="1">
            <a:spLocks noChangeArrowheads="1"/>
          </p:cNvSpPr>
          <p:nvPr/>
        </p:nvSpPr>
        <p:spPr bwMode="auto">
          <a:xfrm>
            <a:off x="3419475" y="4627563"/>
            <a:ext cx="5545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0"/>
              </a:spcBef>
              <a:buClrTx/>
              <a:buFontTx/>
              <a:buNone/>
            </a:pPr>
            <a:r>
              <a:rPr lang="de-DE" altLang="de-DE" i="1">
                <a:solidFill>
                  <a:srgbClr val="323232"/>
                </a:solidFill>
              </a:rPr>
              <a:t>Unglaublich viele Mikrofone/Kontinuum</a:t>
            </a:r>
            <a:endParaRPr lang="de-DE" altLang="de-DE">
              <a:solidFill>
                <a:srgbClr val="323232"/>
              </a:solidFill>
            </a:endParaRPr>
          </a:p>
        </p:txBody>
      </p:sp>
      <p:sp>
        <p:nvSpPr>
          <p:cNvPr id="61451" name="Text Box 11"/>
          <p:cNvSpPr txBox="1">
            <a:spLocks noChangeArrowheads="1"/>
          </p:cNvSpPr>
          <p:nvPr/>
        </p:nvSpPr>
        <p:spPr bwMode="auto">
          <a:xfrm>
            <a:off x="3419475" y="5013325"/>
            <a:ext cx="53546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0"/>
              </a:spcBef>
              <a:buClrTx/>
              <a:buFontTx/>
              <a:buNone/>
            </a:pPr>
            <a:r>
              <a:rPr lang="de-DE" altLang="de-DE">
                <a:solidFill>
                  <a:srgbClr val="323232"/>
                </a:solidFill>
              </a:rPr>
              <a:t>Abdeckung Einzelmikro~2.5cm² </a:t>
            </a:r>
          </a:p>
          <a:p>
            <a:pPr>
              <a:spcBef>
                <a:spcPct val="0"/>
              </a:spcBef>
              <a:buClrTx/>
              <a:buFontTx/>
              <a:buNone/>
            </a:pPr>
            <a:r>
              <a:rPr lang="de-DE" altLang="de-DE">
                <a:solidFill>
                  <a:srgbClr val="323232"/>
                </a:solidFill>
              </a:rPr>
              <a:t>2m-Kugel: </a:t>
            </a:r>
          </a:p>
          <a:p>
            <a:pPr>
              <a:spcBef>
                <a:spcPct val="0"/>
              </a:spcBef>
              <a:buClrTx/>
              <a:buFontTx/>
              <a:buNone/>
            </a:pPr>
            <a:r>
              <a:rPr lang="de-DE" altLang="de-DE">
                <a:solidFill>
                  <a:srgbClr val="323232"/>
                </a:solidFill>
              </a:rPr>
              <a:t>		120.000 Mikrofone</a:t>
            </a:r>
          </a:p>
        </p:txBody>
      </p:sp>
      <p:sp>
        <p:nvSpPr>
          <p:cNvPr id="35851" name="Rectangle 16"/>
          <p:cNvSpPr>
            <a:spLocks noGrp="1" noChangeArrowheads="1"/>
          </p:cNvSpPr>
          <p:nvPr>
            <p:ph type="body" idx="1"/>
          </p:nvPr>
        </p:nvSpPr>
        <p:spPr/>
        <p:txBody>
          <a:bodyPr/>
          <a:lstStyle/>
          <a:p>
            <a:pPr eaLnBrk="1" hangingPunct="1">
              <a:buFontTx/>
              <a:buChar char="-"/>
            </a:pPr>
            <a:r>
              <a:rPr lang="de-DE" altLang="de-DE" smtClean="0"/>
              <a:t>Vorstellungshilfe </a:t>
            </a:r>
            <a:r>
              <a:rPr lang="de-DE" altLang="de-DE" sz="1600" smtClean="0"/>
              <a:t>(Zotter, 2007)</a:t>
            </a:r>
            <a:endParaRPr lang="de-DE" altLang="de-DE" smtClean="0"/>
          </a:p>
        </p:txBody>
      </p:sp>
      <p:sp>
        <p:nvSpPr>
          <p:cNvPr id="35852" name="Rectangle 17"/>
          <p:cNvSpPr>
            <a:spLocks noGrp="1" noChangeArrowheads="1"/>
          </p:cNvSpPr>
          <p:nvPr>
            <p:ph type="title"/>
          </p:nvPr>
        </p:nvSpPr>
        <p:spPr/>
        <p:txBody>
          <a:bodyPr/>
          <a:lstStyle/>
          <a:p>
            <a:pPr eaLnBrk="1" hangingPunct="1"/>
            <a:r>
              <a:rPr lang="de-DE" altLang="de-DE" smtClean="0"/>
              <a:t>Seifenblasenmodell der Schallabstrahlung</a:t>
            </a:r>
          </a:p>
        </p:txBody>
      </p:sp>
      <p:pic>
        <p:nvPicPr>
          <p:cNvPr id="61458" name="Picture 18" descr="dagober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2349500"/>
            <a:ext cx="2232025"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0" name="Picture 20" descr="soap_bubbl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364163" y="1557338"/>
            <a:ext cx="30956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1" name="Text Box 21"/>
          <p:cNvSpPr txBox="1">
            <a:spLocks noChangeArrowheads="1"/>
          </p:cNvSpPr>
          <p:nvPr/>
        </p:nvSpPr>
        <p:spPr bwMode="auto">
          <a:xfrm>
            <a:off x="3419475" y="6067425"/>
            <a:ext cx="3194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a:spcBef>
                <a:spcPct val="0"/>
              </a:spcBef>
              <a:buClrTx/>
              <a:buFontTx/>
              <a:buNone/>
            </a:pPr>
            <a:r>
              <a:rPr lang="de-DE" altLang="de-DE">
                <a:solidFill>
                  <a:srgbClr val="323232"/>
                </a:solidFill>
              </a:rPr>
              <a:t>volle Auflösung!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7.22222E-6 1.52209E-6 C 0.00989 -0.01873 0.00018 0.00139 0.00348 -0.05482 C 0.00365 -0.05806 0.00591 -0.0643 0.00591 -0.0643 C 0.00626 -0.07055 0.00626 -0.0768 0.00713 -0.08304 C 0.00747 -0.08489 0.00886 -0.08605 0.00938 -0.08767 C 0.01199 -0.09715 0.01511 -0.10617 0.01772 -0.11589 C 0.01876 -0.12422 0.02171 -0.13439 0.02588 -0.1411 C 0.02709 -0.14318 0.02917 -0.14388 0.03056 -0.14573 C 0.03716 -0.15544 0.0415 -0.16609 0.04949 -0.17395 C 0.05018 -0.17603 0.05053 -0.17858 0.05174 -0.1802 C 0.05487 -0.18436 0.06233 -0.19107 0.06233 -0.19107 C 0.06424 -0.19616 0.06824 -0.20333 0.07171 -0.2068 C 0.07536 -0.2105 0.08022 -0.21212 0.08351 -0.21628 C 0.08924 -0.22345 0.09393 -0.22877 0.10122 -0.2334 C 0.10747 -0.24196 0.11581 -0.2489 0.12362 -0.25537 C 0.129 -0.26509 0.13178 -0.26093 0.1389 -0.2681 C 0.14133 -0.27064 0.15192 -0.28244 0.15417 -0.2836 C 0.15956 -0.28637 0.17067 -0.28984 0.17067 -0.28984 C 0.17709 -0.29586 0.18473 -0.29655 0.19185 -0.30095 C 0.20053 -0.3065 0.20869 -0.30974 0.21754 -0.31344 C 0.22761 -0.3176 0.23351 -0.32223 0.2448 -0.32431 C 0.26147 -0.33102 0.27657 -0.3405 0.29411 -0.34328 C 0.30556 -0.35068 0.31824 -0.35646 0.33056 -0.36039 C 0.33525 -0.36178 0.34011 -0.36641 0.3448 -0.36664 C 0.35904 -0.36757 0.37362 -0.3678 0.3882 -0.36826 C 0.43022 -0.36687 0.44376 -0.36571 0.48004 -0.35577 C 0.48456 -0.35137 0.49029 -0.34975 0.49515 -0.34628 C 0.4981 -0.3442 0.50036 -0.34004 0.50331 -0.33842 C 0.50661 -0.3368 0.5139 -0.33541 0.5139 -0.33541 C 0.52188 -0.32847 0.53074 -0.32732 0.53976 -0.32593 C 0.54567 -0.32338 0.55157 -0.32269 0.55747 -0.3213 C 0.56772 -0.31644 0.55765 -0.32084 0.58108 -0.31806 C 0.58751 -0.31737 0.59254 -0.31297 0.59879 -0.31182 C 0.60452 -0.31066 0.60973 -0.30974 0.61529 -0.30719 C 0.61963 -0.30765 0.62397 -0.30812 0.62831 -0.30881 C 0.63126 -0.30927 0.63351 -0.31182 0.63647 -0.31182 " pathEditMode="relative" rAng="0" ptsTypes="fffffffffffffffffffffffffffffffffffA">
                                      <p:cBhvr>
                                        <p:cTn id="6" dur="1000" fill="hold"/>
                                        <p:tgtEl>
                                          <p:spTgt spid="61448"/>
                                        </p:tgtEl>
                                        <p:attrNameLst>
                                          <p:attrName>ppt_x</p:attrName>
                                          <p:attrName>ppt_y</p:attrName>
                                        </p:attrNameLst>
                                      </p:cBhvr>
                                      <p:rCtr x="0" y="0"/>
                                    </p:animMotion>
                                  </p:childTnLst>
                                </p:cTn>
                              </p:par>
                            </p:childTnLst>
                          </p:cTn>
                        </p:par>
                        <p:par>
                          <p:cTn id="7" fill="hold" nodeType="afterGroup">
                            <p:stCondLst>
                              <p:cond delay="1000"/>
                            </p:stCondLst>
                            <p:childTnLst>
                              <p:par>
                                <p:cTn id="8" presetID="0" presetClass="path" presetSubtype="0" accel="50000" decel="50000" fill="hold" nodeType="afterEffect">
                                  <p:stCondLst>
                                    <p:cond delay="0"/>
                                  </p:stCondLst>
                                  <p:childTnLst>
                                    <p:animMotion origin="layout" path="M 0.0092 -0.01504 C 0.01754 -0.01365 0.02604 -0.01226 0.03403 -0.00879 C 0.04288 -0.00486 0.0507 0.00023 0.0599 0.00231 C 0.07274 0.00879 0.07761 0.00648 0.09392 0.00532 C 0.10122 0.00393 0.1066 0.00046 0.11406 -0.00093 C 0.12552 -0.00555 0.1257 -0.00879 0.13403 -0.01966 C 0.13941 -0.02683 0.14653 -0.03239 0.15156 -0.04002 C 0.15521 -0.04534 0.15747 -0.05205 0.16111 -0.05737 C 0.17327 -0.07541 0.1882 -0.08883 0.19861 -0.10895 C 0.20417 -0.11982 0.20955 -0.13255 0.21285 -0.14504 C 0.21667 -0.15915 0.2132 -0.15244 0.21754 -0.16378 C 0.22031 -0.17141 0.225 -0.17419 0.22813 -0.18274 C 0.23108 -0.19061 0.2342 -0.19801 0.23629 -0.20611 C 0.23542 -0.22531 0.23594 -0.24358 0.23038 -0.26116 C 0.22899 -0.26579 0.22761 -0.27041 0.22691 -0.27527 C 0.22656 -0.27782 0.22622 -0.28036 0.2257 -0.28291 C 0.22535 -0.28453 0.22448 -0.28776 0.22448 -0.28753 " pathEditMode="relative" rAng="0" ptsTypes="ffffffffffffffffA">
                                      <p:cBhvr>
                                        <p:cTn id="9" dur="1000" fill="hold"/>
                                        <p:tgtEl>
                                          <p:spTgt spid="61447"/>
                                        </p:tgtEl>
                                        <p:attrNameLst>
                                          <p:attrName>ppt_x</p:attrName>
                                          <p:attrName>ppt_y</p:attrName>
                                        </p:attrNameLst>
                                      </p:cBhvr>
                                      <p:rCtr x="11354" y="-12445"/>
                                    </p:animMotion>
                                  </p:childTnLst>
                                </p:cTn>
                              </p:par>
                            </p:childTnLst>
                          </p:cTn>
                        </p:par>
                      </p:childTnLst>
                    </p:cTn>
                  </p:par>
                  <p:par>
                    <p:cTn id="10" fill="hold" nodeType="clickPar">
                      <p:stCondLst>
                        <p:cond delay="indefinite"/>
                      </p:stCondLst>
                      <p:childTnLst>
                        <p:par>
                          <p:cTn id="11" fill="hold" nodeType="withGroup">
                            <p:stCondLst>
                              <p:cond delay="0"/>
                            </p:stCondLst>
                            <p:childTnLst>
                              <p:par>
                                <p:cTn id="12" presetID="0" presetClass="path" presetSubtype="0" accel="50000" decel="50000" fill="hold" grpId="0" nodeType="clickEffect">
                                  <p:stCondLst>
                                    <p:cond delay="0"/>
                                  </p:stCondLst>
                                  <p:childTnLst>
                                    <p:animMotion origin="layout" path="M -4.16667E-6 3.7037E-6 L 0.00087 -0.01296 L 0.00625 -0.00463 L -0.00451 -0.00347 L -0.00451 -0.01551 L -4.16667E-6 3.7037E-6 Z " pathEditMode="relative" ptsTypes="AAAAAA">
                                      <p:cBhvr>
                                        <p:cTn id="13" dur="500" fill="hold"/>
                                        <p:tgtEl>
                                          <p:spTgt spid="61449"/>
                                        </p:tgtEl>
                                        <p:attrNameLst>
                                          <p:attrName>ppt_x</p:attrName>
                                          <p:attrName>ppt_y</p:attrName>
                                        </p:attrNameLst>
                                      </p:cBhvr>
                                    </p:animMotion>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61460"/>
                                        </p:tgtEl>
                                        <p:attrNameLst>
                                          <p:attrName>style.visibility</p:attrName>
                                        </p:attrNameLst>
                                      </p:cBhvr>
                                      <p:to>
                                        <p:strVal val="visible"/>
                                      </p:to>
                                    </p:set>
                                  </p:childTnLst>
                                </p:cTn>
                              </p:par>
                              <p:par>
                                <p:cTn id="18" presetID="1" presetClass="exit" presetSubtype="0" fill="hold" grpId="0" nodeType="withEffect">
                                  <p:stCondLst>
                                    <p:cond delay="0"/>
                                  </p:stCondLst>
                                  <p:childTnLst>
                                    <p:set>
                                      <p:cBhvr>
                                        <p:cTn id="19" dur="1" fill="hold">
                                          <p:stCondLst>
                                            <p:cond delay="0"/>
                                          </p:stCondLst>
                                        </p:cTn>
                                        <p:tgtEl>
                                          <p:spTgt spid="6144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61449"/>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0"/>
                                          </p:stCondLst>
                                        </p:cTn>
                                        <p:tgtEl>
                                          <p:spTgt spid="61458"/>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61446"/>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6145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145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1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nimBg="1"/>
      <p:bldP spid="61449" grpId="0" animBg="1"/>
      <p:bldP spid="61449" grpId="1" animBg="1"/>
      <p:bldP spid="61450" grpId="0"/>
      <p:bldP spid="61451" grpId="0"/>
      <p:bldP spid="6146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10" name="Foliennummernplatzhalter 4"/>
          <p:cNvSpPr>
            <a:spLocks noGrp="1"/>
          </p:cNvSpPr>
          <p:nvPr>
            <p:ph type="sldNum" sz="quarter" idx="11"/>
          </p:nvPr>
        </p:nvSpPr>
        <p:spPr/>
        <p:txBody>
          <a:bodyPr/>
          <a:lstStyle/>
          <a:p>
            <a:pPr>
              <a:defRPr/>
            </a:pPr>
            <a:fld id="{FC27E15D-C6CA-4A9E-923A-E3CDDC1BB1F1}" type="slidenum">
              <a:rPr lang="de-DE" altLang="de-DE"/>
              <a:pPr>
                <a:defRPr/>
              </a:pPr>
              <a:t>49</a:t>
            </a:fld>
            <a:endParaRPr lang="de-DE" altLang="de-DE"/>
          </a:p>
        </p:txBody>
      </p:sp>
      <p:sp>
        <p:nvSpPr>
          <p:cNvPr id="36868" name="Oval 16"/>
          <p:cNvSpPr>
            <a:spLocks noChangeArrowheads="1"/>
          </p:cNvSpPr>
          <p:nvPr/>
        </p:nvSpPr>
        <p:spPr bwMode="auto">
          <a:xfrm>
            <a:off x="5651500" y="1917700"/>
            <a:ext cx="2447925" cy="2447925"/>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
        <p:nvSpPr>
          <p:cNvPr id="63497" name="Rectangle 9"/>
          <p:cNvSpPr>
            <a:spLocks noGrp="1" noChangeArrowheads="1"/>
          </p:cNvSpPr>
          <p:nvPr>
            <p:ph type="body" idx="1"/>
          </p:nvPr>
        </p:nvSpPr>
        <p:spPr/>
        <p:txBody>
          <a:bodyPr/>
          <a:lstStyle/>
          <a:p>
            <a:pPr eaLnBrk="1" hangingPunct="1">
              <a:buFontTx/>
              <a:buChar char="-"/>
            </a:pPr>
            <a:r>
              <a:rPr lang="de-DE" altLang="de-DE" smtClean="0"/>
              <a:t>Vorstellungshilfe </a:t>
            </a:r>
            <a:r>
              <a:rPr lang="de-DE" altLang="de-DE" sz="1600" smtClean="0"/>
              <a:t>(Zotter, 2007)</a:t>
            </a:r>
          </a:p>
          <a:p>
            <a:pPr eaLnBrk="1" hangingPunct="1">
              <a:buFontTx/>
              <a:buChar char="-"/>
            </a:pPr>
            <a:endParaRPr lang="de-DE" altLang="de-DE" sz="1600" smtClean="0"/>
          </a:p>
          <a:p>
            <a:pPr eaLnBrk="1" hangingPunct="1">
              <a:buFontTx/>
              <a:buNone/>
            </a:pPr>
            <a:r>
              <a:rPr lang="de-DE" altLang="de-DE" smtClean="0"/>
              <a:t>Kugelarray:</a:t>
            </a:r>
          </a:p>
          <a:p>
            <a:pPr eaLnBrk="1" hangingPunct="1">
              <a:buFontTx/>
              <a:buChar char="-"/>
            </a:pPr>
            <a:r>
              <a:rPr lang="de-DE" altLang="de-DE" smtClean="0"/>
              <a:t>Und wie geht da die </a:t>
            </a:r>
            <a:br>
              <a:rPr lang="de-DE" altLang="de-DE" smtClean="0"/>
            </a:br>
            <a:r>
              <a:rPr lang="de-DE" altLang="de-DE" smtClean="0"/>
              <a:t>Abstrahlsteuerung???</a:t>
            </a:r>
            <a:br>
              <a:rPr lang="de-DE" altLang="de-DE" smtClean="0"/>
            </a:br>
            <a:r>
              <a:rPr lang="de-DE" altLang="de-DE" smtClean="0"/>
              <a:t/>
            </a:r>
            <a:br>
              <a:rPr lang="de-DE" altLang="de-DE" smtClean="0"/>
            </a:br>
            <a:r>
              <a:rPr lang="de-DE" altLang="de-DE" smtClean="0"/>
              <a:t>Durch reine Zeitverzögerungen</a:t>
            </a:r>
            <a:br>
              <a:rPr lang="de-DE" altLang="de-DE" smtClean="0"/>
            </a:br>
            <a:r>
              <a:rPr lang="de-DE" altLang="de-DE" smtClean="0"/>
              <a:t>wohl nicht!</a:t>
            </a:r>
          </a:p>
        </p:txBody>
      </p:sp>
      <p:sp>
        <p:nvSpPr>
          <p:cNvPr id="36870" name="Rectangle 10"/>
          <p:cNvSpPr>
            <a:spLocks noGrp="1" noChangeArrowheads="1"/>
          </p:cNvSpPr>
          <p:nvPr>
            <p:ph type="title"/>
          </p:nvPr>
        </p:nvSpPr>
        <p:spPr/>
        <p:txBody>
          <a:bodyPr/>
          <a:lstStyle/>
          <a:p>
            <a:pPr eaLnBrk="1" hangingPunct="1"/>
            <a:r>
              <a:rPr lang="de-DE" altLang="de-DE" smtClean="0"/>
              <a:t>Seifenblasenmodell der Schallabstrahlung</a:t>
            </a:r>
          </a:p>
        </p:txBody>
      </p:sp>
      <p:pic>
        <p:nvPicPr>
          <p:cNvPr id="63503" name="Picture 15"/>
          <p:cNvPicPr>
            <a:picLocks noChangeAspect="1" noChangeArrowheads="1"/>
          </p:cNvPicPr>
          <p:nvPr/>
        </p:nvPicPr>
        <p:blipFill>
          <a:blip r:embed="rId3">
            <a:extLst>
              <a:ext uri="{28A0092B-C50C-407E-A947-70E740481C1C}">
                <a14:useLocalDpi xmlns:a14="http://schemas.microsoft.com/office/drawing/2010/main" val="0"/>
              </a:ext>
            </a:extLst>
          </a:blip>
          <a:srcRect t="4222" r="14911"/>
          <a:stretch>
            <a:fillRect/>
          </a:stretch>
        </p:blipFill>
        <p:spPr bwMode="auto">
          <a:xfrm>
            <a:off x="7235825" y="4437063"/>
            <a:ext cx="1512888"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506" name="Picture 18" descr="sar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788" y="3213100"/>
            <a:ext cx="12954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07" name="Picture 19" descr="musici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3663" y="2276475"/>
            <a:ext cx="892175"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4" name="Oval 17"/>
          <p:cNvSpPr>
            <a:spLocks noChangeArrowheads="1"/>
          </p:cNvSpPr>
          <p:nvPr/>
        </p:nvSpPr>
        <p:spPr bwMode="auto">
          <a:xfrm>
            <a:off x="5651500" y="1916113"/>
            <a:ext cx="2447925" cy="2447925"/>
          </a:xfrm>
          <a:prstGeom prst="ellipse">
            <a:avLst/>
          </a:prstGeom>
          <a:gradFill rotWithShape="1">
            <a:gsLst>
              <a:gs pos="0">
                <a:srgbClr val="66FFFF">
                  <a:alpha val="31000"/>
                </a:srgbClr>
              </a:gs>
              <a:gs pos="100000">
                <a:srgbClr val="FF99CC"/>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0.63646 0.31181 C -0.62656 0.29306 -0.63628 0.3132 -0.63299 0.25695 C -0.63281 0.25371 -0.63055 0.24746 -0.63055 0.24769 C -0.63021 0.24121 -0.63021 0.23496 -0.62934 0.22871 C -0.62899 0.22685 -0.6276 0.2257 -0.62708 0.22408 C -0.62448 0.21459 -0.62135 0.20556 -0.61875 0.19584 C -0.61771 0.1875 -0.61476 0.17732 -0.61059 0.1706 C -0.60937 0.16852 -0.60729 0.16783 -0.6059 0.16597 C -0.5993 0.15625 -0.59496 0.1456 -0.58698 0.13797 C -0.58628 0.13588 -0.58594 0.13334 -0.58472 0.13172 C -0.5816 0.12755 -0.57413 0.12084 -0.57413 0.12107 C -0.57222 0.11574 -0.56823 0.10857 -0.56476 0.10509 C -0.56111 0.10139 -0.55625 0.09977 -0.55295 0.0956 C -0.54722 0.08843 -0.54253 0.0831 -0.53524 0.07847 C -0.52899 0.06991 -0.52066 0.06297 -0.51285 0.05648 C -0.50746 0.04676 -0.50469 0.05093 -0.49757 0.04375 C -0.49514 0.04121 -0.48455 0.0294 -0.48229 0.02824 C -0.47691 0.02547 -0.4658 0.02199 -0.4658 0.02222 C -0.45937 0.01597 -0.45191 0.01528 -0.44462 0.01088 C -0.43594 0.00533 -0.42778 0.00209 -0.4191 -0.00162 C -0.40885 -0.00578 -0.40295 -0.01041 -0.39167 -0.0125 C -0.375 -0.01921 -0.35989 -0.0287 -0.34236 -0.03148 C -0.3309 -0.03889 -0.31823 -0.04467 -0.3059 -0.04861 C -0.30121 -0.05 -0.29635 -0.05463 -0.29167 -0.05486 C -0.27743 -0.05578 -0.26285 -0.05602 -0.24826 -0.05648 C -0.20625 -0.05509 -0.19288 -0.05393 -0.15642 -0.04398 C -0.15208 -0.03958 -0.14618 -0.03796 -0.14149 -0.03449 C -0.13854 -0.03241 -0.13611 -0.02824 -0.13316 -0.02662 C -0.13003 -0.025 -0.12274 -0.02361 -0.12274 -0.02338 C -0.11458 -0.01666 -0.10573 -0.01551 -0.0967 -0.01412 C -0.0908 -0.01157 -0.08507 -0.01088 -0.07917 -0.00949 C -0.06892 -0.00463 -0.07899 -0.00903 -0.05555 -0.00625 C -0.04896 -0.00555 -0.0441 -0.00116 -0.03767 -2.22222E-6 C -0.03194 0.00116 -0.02674 0.00209 -0.02118 0.00463 C -0.01684 0.00417 -0.0125 0.00371 -0.00816 0.00301 C -0.00521 0.00255 -0.00295 -2.22222E-6 -8.33333E-7 -2.22222E-6 " pathEditMode="relative" rAng="0" ptsTypes="fffffffffffffffffffffffffffffffffffA">
                                      <p:cBhvr>
                                        <p:cTn id="6" dur="1000" spd="-100000" fill="hold"/>
                                        <p:tgtEl>
                                          <p:spTgt spid="63507"/>
                                        </p:tgtEl>
                                        <p:attrNameLst>
                                          <p:attrName>ppt_x</p:attrName>
                                          <p:attrName>ppt_y</p:attrName>
                                        </p:attrNameLst>
                                      </p:cBhvr>
                                      <p:rCtr x="31823" y="-18356"/>
                                    </p:animMotion>
                                  </p:childTnLst>
                                </p:cTn>
                              </p:par>
                              <p:par>
                                <p:cTn id="7" presetID="0" presetClass="path" presetSubtype="0" accel="50000" decel="50000" fill="hold" nodeType="withEffect">
                                  <p:stCondLst>
                                    <p:cond delay="0"/>
                                  </p:stCondLst>
                                  <p:childTnLst>
                                    <p:animMotion origin="layout" path="M -0.21528 0.27245 C -0.20695 0.27384 -0.19844 0.27523 -0.19045 0.2787 C -0.1816 0.28264 -0.17379 0.28773 -0.16459 0.28981 C -0.15174 0.29629 -0.14688 0.29398 -0.13056 0.29282 C -0.12327 0.29143 -0.11789 0.28796 -0.11042 0.28657 C -0.09896 0.28194 -0.09879 0.2787 -0.09045 0.26782 C -0.08507 0.26065 -0.07795 0.25509 -0.07292 0.24745 C -0.06927 0.24213 -0.06702 0.23541 -0.06337 0.23009 C -0.05122 0.21204 -0.03629 0.19861 -0.02587 0.17847 C -0.02032 0.16759 -0.01493 0.15486 -0.01164 0.14236 C -0.00782 0.12824 -0.01129 0.13495 -0.00695 0.12361 C -0.00417 0.1162 0.00052 0.11319 0.00364 0.10486 C 0.00659 0.09699 0.00972 0.08958 0.0118 0.08148 C 0.01093 0.06227 0.01145 0.04398 0.0059 0.02639 C 0.00451 0.02176 0.00312 0.01713 0.00243 0.01227 C 0.00208 0.00972 0.00173 0.00717 0.00121 0.00463 C 0.00086 0.00301 3.61111E-6 -0.00023 3.61111E-6 1.85185E-6 " pathEditMode="relative" rAng="0" ptsTypes="ffffffffffffffffA">
                                      <p:cBhvr>
                                        <p:cTn id="8" dur="1000" spd="-100000" fill="hold"/>
                                        <p:tgtEl>
                                          <p:spTgt spid="63506"/>
                                        </p:tgtEl>
                                        <p:attrNameLst>
                                          <p:attrName>ppt_x</p:attrName>
                                          <p:attrName>ppt_y</p:attrName>
                                        </p:attrNameLst>
                                      </p:cBhvr>
                                      <p:rCtr x="11354" y="-12454"/>
                                    </p:animMotion>
                                  </p:childTnLst>
                                </p:cTn>
                              </p:par>
                              <p:par>
                                <p:cTn id="9" presetID="0" presetClass="path" presetSubtype="0" accel="50000" decel="50000" fill="hold" nodeType="withEffect">
                                  <p:stCondLst>
                                    <p:cond delay="0"/>
                                  </p:stCondLst>
                                  <p:childTnLst>
                                    <p:animMotion origin="layout" path="M -0.12048 -0.3257 C -0.11666 -0.31574 -0.10416 -0.30509 -0.0967 -0.30023 C -0.09114 -0.29653 -0.0842 -0.29792 -0.07881 -0.29398 C -0.06666 -0.28519 -0.07274 -0.28889 -0.06458 -0.28125 C -0.06232 -0.27917 -0.05989 -0.27709 -0.05746 -0.275 C -0.05625 -0.27384 -0.05381 -0.27176 -0.05381 -0.27153 C -0.0493 -0.26273 -0.04322 -0.25509 -0.03836 -0.2463 C -0.0368 -0.24051 -0.03125 -0.23056 -0.03125 -0.23033 C -0.02708 -0.20834 -0.03385 -0.23912 -0.02638 -0.21945 C -0.02517 -0.21597 -0.02517 -0.21181 -0.02413 -0.20834 C -0.02118 -0.19769 -0.01684 -0.1875 -0.01215 -0.17801 C -0.01145 -0.17662 -0.00295 -0.17107 -0.00138 -0.17014 C 0.00139 -0.15371 -0.00173 -0.17338 0.00087 -0.13843 C 0.00139 -0.13102 0.00695 -0.11783 0.00695 -0.11759 C 0.00851 -0.10857 0.01007 -0.10046 0.01407 -0.09236 C 0.01684 -0.07477 0.01789 -0.07546 0.01407 -0.0544 C 0.01181 -0.04259 -0.00416 -0.02199 -0.01215 -0.01459 C -0.01371 -0.01088 -0.01475 -0.00486 -0.01701 -0.00185 " pathEditMode="relative" rAng="0" ptsTypes="fffffffffffffffffA">
                                      <p:cBhvr>
                                        <p:cTn id="10" dur="1000" spd="-100000" fill="hold"/>
                                        <p:tgtEl>
                                          <p:spTgt spid="63503"/>
                                        </p:tgtEl>
                                        <p:attrNameLst>
                                          <p:attrName>ppt_x</p:attrName>
                                          <p:attrName>ppt_y</p:attrName>
                                        </p:attrNameLst>
                                      </p:cBhvr>
                                      <p:rCtr x="6910" y="16181"/>
                                    </p:animMotion>
                                  </p:childTnLst>
                                </p:cTn>
                              </p:par>
                            </p:childTnLst>
                          </p:cTn>
                        </p:par>
                        <p:par>
                          <p:cTn id="11" fill="hold" nodeType="afterGroup">
                            <p:stCondLst>
                              <p:cond delay="1000"/>
                            </p:stCondLst>
                            <p:childTnLst>
                              <p:par>
                                <p:cTn id="12" presetID="1" presetClass="entr" presetSubtype="0" fill="hold" nodeType="afterEffect">
                                  <p:stCondLst>
                                    <p:cond delay="0"/>
                                  </p:stCondLst>
                                  <p:childTnLst>
                                    <p:set>
                                      <p:cBhvr>
                                        <p:cTn id="13" dur="1" fill="hold">
                                          <p:stCondLst>
                                            <p:cond delay="0"/>
                                          </p:stCondLst>
                                        </p:cTn>
                                        <p:tgtEl>
                                          <p:spTgt spid="63497">
                                            <p:txEl>
                                              <p:pRg st="2" end="2"/>
                                            </p:txEl>
                                          </p:spTgt>
                                        </p:tgtEl>
                                        <p:attrNameLst>
                                          <p:attrName>style.visibility</p:attrName>
                                        </p:attrNameLst>
                                      </p:cBhvr>
                                      <p:to>
                                        <p:strVal val="visible"/>
                                      </p:to>
                                    </p:set>
                                  </p:childTnLst>
                                </p:cTn>
                              </p:par>
                            </p:childTnLst>
                          </p:cTn>
                        </p:par>
                        <p:par>
                          <p:cTn id="14" fill="hold" nodeType="afterGroup">
                            <p:stCondLst>
                              <p:cond delay="1000"/>
                            </p:stCondLst>
                            <p:childTnLst>
                              <p:par>
                                <p:cTn id="15" presetID="1" presetClass="entr" presetSubtype="0" fill="hold" nodeType="afterEffect">
                                  <p:stCondLst>
                                    <p:cond delay="0"/>
                                  </p:stCondLst>
                                  <p:childTnLst>
                                    <p:set>
                                      <p:cBhvr>
                                        <p:cTn id="16" dur="1" fill="hold">
                                          <p:stCondLst>
                                            <p:cond delay="0"/>
                                          </p:stCondLst>
                                        </p:cTn>
                                        <p:tgtEl>
                                          <p:spTgt spid="6349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A9A6CEDE-0F31-4D10-AEC8-DA52027D9C57}" type="slidenum">
              <a:rPr lang="de-DE" altLang="de-DE"/>
              <a:pPr>
                <a:defRPr/>
              </a:pPr>
              <a:t>5</a:t>
            </a:fld>
            <a:endParaRPr lang="de-DE" altLang="de-DE"/>
          </a:p>
        </p:txBody>
      </p:sp>
      <p:sp>
        <p:nvSpPr>
          <p:cNvPr id="7172"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7173" name="Rectangle 3"/>
          <p:cNvSpPr>
            <a:spLocks noGrp="1" noChangeArrowheads="1"/>
          </p:cNvSpPr>
          <p:nvPr>
            <p:ph type="body" idx="1"/>
          </p:nvPr>
        </p:nvSpPr>
        <p:spPr/>
        <p:txBody>
          <a:bodyPr/>
          <a:lstStyle/>
          <a:p>
            <a:pPr lvl="0" eaLnBrk="1" hangingPunct="1">
              <a:buFontTx/>
              <a:buChar char="-"/>
            </a:pPr>
            <a:r>
              <a:rPr lang="de-DE" altLang="de-DE" b="1" dirty="0"/>
              <a:t>Zeitlicher Impuls statt natürliches Quellsignal</a:t>
            </a:r>
            <a:br>
              <a:rPr lang="de-DE" altLang="de-DE" b="1" dirty="0"/>
            </a:br>
            <a:endParaRPr lang="de-DE" altLang="de-DE" sz="2000" b="1" dirty="0"/>
          </a:p>
        </p:txBody>
      </p:sp>
      <p:sp>
        <p:nvSpPr>
          <p:cNvPr id="2" name="Rechteck 1"/>
          <p:cNvSpPr/>
          <p:nvPr/>
        </p:nvSpPr>
        <p:spPr>
          <a:xfrm>
            <a:off x="153988" y="3275742"/>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9579"/>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17217"/>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177" name="Textfeld 3"/>
          <p:cNvSpPr txBox="1">
            <a:spLocks noChangeArrowheads="1"/>
          </p:cNvSpPr>
          <p:nvPr/>
        </p:nvSpPr>
        <p:spPr bwMode="auto">
          <a:xfrm>
            <a:off x="3203575" y="4706079"/>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45854"/>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7179" name="Textfeld 10"/>
          <p:cNvSpPr txBox="1">
            <a:spLocks noChangeArrowheads="1"/>
          </p:cNvSpPr>
          <p:nvPr/>
        </p:nvSpPr>
        <p:spPr bwMode="auto">
          <a:xfrm>
            <a:off x="2181225" y="5363304"/>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2" name="Freihandform 11"/>
          <p:cNvSpPr/>
          <p:nvPr/>
        </p:nvSpPr>
        <p:spPr>
          <a:xfrm>
            <a:off x="2725738" y="5010879"/>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accent1">
                <a:lumMod val="1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3" name="Freihandform 12"/>
          <p:cNvSpPr/>
          <p:nvPr/>
        </p:nvSpPr>
        <p:spPr>
          <a:xfrm>
            <a:off x="2789238" y="4987067"/>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accent2">
                <a:lumMod val="40000"/>
                <a:lumOff val="6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4" name="Freihandform 13"/>
          <p:cNvSpPr/>
          <p:nvPr/>
        </p:nvSpPr>
        <p:spPr>
          <a:xfrm>
            <a:off x="2673350" y="5044217"/>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27" name="Gerade Verbindung mit Pfeil 26"/>
          <p:cNvCxnSpPr/>
          <p:nvPr/>
        </p:nvCxnSpPr>
        <p:spPr>
          <a:xfrm>
            <a:off x="5580063" y="4067904"/>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15779"/>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p:nvPr/>
        </p:nvCxnSpPr>
        <p:spPr>
          <a:xfrm flipV="1">
            <a:off x="5940425" y="4644167"/>
            <a:ext cx="0" cy="1471612"/>
          </a:xfrm>
          <a:prstGeom prst="straightConnector1">
            <a:avLst/>
          </a:prstGeom>
          <a:ln w="38100">
            <a:solidFill>
              <a:schemeClr val="accent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flipV="1">
            <a:off x="6516688" y="5402992"/>
            <a:ext cx="0" cy="712787"/>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Gerade Verbindung mit Pfeil 38"/>
          <p:cNvCxnSpPr/>
          <p:nvPr/>
        </p:nvCxnSpPr>
        <p:spPr>
          <a:xfrm flipV="1">
            <a:off x="6804025" y="5599842"/>
            <a:ext cx="0" cy="549275"/>
          </a:xfrm>
          <a:prstGeom prst="straightConnector1">
            <a:avLst/>
          </a:prstGeom>
          <a:ln w="38100">
            <a:solidFill>
              <a:schemeClr val="accent2">
                <a:lumMod val="40000"/>
                <a:lumOff val="6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188" name="Textfeld 7176"/>
          <p:cNvSpPr txBox="1">
            <a:spLocks noChangeArrowheads="1"/>
          </p:cNvSpPr>
          <p:nvPr/>
        </p:nvSpPr>
        <p:spPr bwMode="auto">
          <a:xfrm>
            <a:off x="2843213" y="4931504"/>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5" name="Textfeld 44"/>
          <p:cNvSpPr txBox="1"/>
          <p:nvPr/>
        </p:nvSpPr>
        <p:spPr>
          <a:xfrm>
            <a:off x="3203848" y="5786680"/>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46" name="Textfeld 45"/>
          <p:cNvSpPr txBox="1"/>
          <p:nvPr/>
        </p:nvSpPr>
        <p:spPr>
          <a:xfrm>
            <a:off x="3755038" y="4715852"/>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7191" name="Textfeld 47"/>
          <p:cNvSpPr txBox="1">
            <a:spLocks noChangeArrowheads="1"/>
          </p:cNvSpPr>
          <p:nvPr/>
        </p:nvSpPr>
        <p:spPr bwMode="auto">
          <a:xfrm>
            <a:off x="5795963" y="6218967"/>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9" name="Textfeld 48"/>
          <p:cNvSpPr txBox="1"/>
          <p:nvPr/>
        </p:nvSpPr>
        <p:spPr>
          <a:xfrm>
            <a:off x="6372200" y="6218728"/>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50" name="Textfeld 49"/>
          <p:cNvSpPr txBox="1"/>
          <p:nvPr/>
        </p:nvSpPr>
        <p:spPr>
          <a:xfrm>
            <a:off x="6660232" y="6228020"/>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7194" name="Textfeld 30"/>
          <p:cNvSpPr txBox="1">
            <a:spLocks noChangeArrowheads="1"/>
          </p:cNvSpPr>
          <p:nvPr/>
        </p:nvSpPr>
        <p:spPr bwMode="auto">
          <a:xfrm>
            <a:off x="5364163" y="3707542"/>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7195" name="Textfeld 31"/>
          <p:cNvSpPr txBox="1">
            <a:spLocks noChangeArrowheads="1"/>
          </p:cNvSpPr>
          <p:nvPr/>
        </p:nvSpPr>
        <p:spPr bwMode="auto">
          <a:xfrm>
            <a:off x="8388350" y="5939567"/>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40" name="Foliennummernplatzhalter 4"/>
          <p:cNvSpPr>
            <a:spLocks noGrp="1"/>
          </p:cNvSpPr>
          <p:nvPr>
            <p:ph type="sldNum" sz="quarter" idx="11"/>
          </p:nvPr>
        </p:nvSpPr>
        <p:spPr/>
        <p:txBody>
          <a:bodyPr/>
          <a:lstStyle/>
          <a:p>
            <a:pPr>
              <a:defRPr/>
            </a:pPr>
            <a:fld id="{A1F0F4C6-C833-48B9-91D9-2F09FAC6A6A8}" type="slidenum">
              <a:rPr lang="de-DE" altLang="de-DE"/>
              <a:pPr>
                <a:defRPr/>
              </a:pPr>
              <a:t>50</a:t>
            </a:fld>
            <a:endParaRPr lang="de-DE" altLang="de-DE"/>
          </a:p>
        </p:txBody>
      </p:sp>
      <p:grpSp>
        <p:nvGrpSpPr>
          <p:cNvPr id="38916" name="Group 9"/>
          <p:cNvGrpSpPr>
            <a:grpSpLocks/>
          </p:cNvGrpSpPr>
          <p:nvPr/>
        </p:nvGrpSpPr>
        <p:grpSpPr bwMode="auto">
          <a:xfrm>
            <a:off x="5148263" y="692150"/>
            <a:ext cx="4391025" cy="3849688"/>
            <a:chOff x="2336" y="845"/>
            <a:chExt cx="3311" cy="2903"/>
          </a:xfrm>
        </p:grpSpPr>
        <p:pic>
          <p:nvPicPr>
            <p:cNvPr id="3895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0" y="1298"/>
              <a:ext cx="2496" cy="220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8952" name="Freeform 11"/>
            <p:cNvSpPr>
              <a:spLocks/>
            </p:cNvSpPr>
            <p:nvPr/>
          </p:nvSpPr>
          <p:spPr bwMode="auto">
            <a:xfrm>
              <a:off x="2336" y="845"/>
              <a:ext cx="3311" cy="2903"/>
            </a:xfrm>
            <a:custGeom>
              <a:avLst/>
              <a:gdLst>
                <a:gd name="T0" fmla="*/ 680 w 3311"/>
                <a:gd name="T1" fmla="*/ 1769 h 2903"/>
                <a:gd name="T2" fmla="*/ 499 w 3311"/>
                <a:gd name="T3" fmla="*/ 1542 h 2903"/>
                <a:gd name="T4" fmla="*/ 635 w 3311"/>
                <a:gd name="T5" fmla="*/ 1451 h 2903"/>
                <a:gd name="T6" fmla="*/ 725 w 3311"/>
                <a:gd name="T7" fmla="*/ 1134 h 2903"/>
                <a:gd name="T8" fmla="*/ 635 w 3311"/>
                <a:gd name="T9" fmla="*/ 997 h 2903"/>
                <a:gd name="T10" fmla="*/ 725 w 3311"/>
                <a:gd name="T11" fmla="*/ 952 h 2903"/>
                <a:gd name="T12" fmla="*/ 907 w 3311"/>
                <a:gd name="T13" fmla="*/ 771 h 2903"/>
                <a:gd name="T14" fmla="*/ 862 w 3311"/>
                <a:gd name="T15" fmla="*/ 635 h 2903"/>
                <a:gd name="T16" fmla="*/ 1088 w 3311"/>
                <a:gd name="T17" fmla="*/ 544 h 2903"/>
                <a:gd name="T18" fmla="*/ 1224 w 3311"/>
                <a:gd name="T19" fmla="*/ 589 h 2903"/>
                <a:gd name="T20" fmla="*/ 1360 w 3311"/>
                <a:gd name="T21" fmla="*/ 453 h 2903"/>
                <a:gd name="T22" fmla="*/ 1769 w 3311"/>
                <a:gd name="T23" fmla="*/ 499 h 2903"/>
                <a:gd name="T24" fmla="*/ 1996 w 3311"/>
                <a:gd name="T25" fmla="*/ 453 h 2903"/>
                <a:gd name="T26" fmla="*/ 2268 w 3311"/>
                <a:gd name="T27" fmla="*/ 499 h 2903"/>
                <a:gd name="T28" fmla="*/ 2268 w 3311"/>
                <a:gd name="T29" fmla="*/ 635 h 2903"/>
                <a:gd name="T30" fmla="*/ 2358 w 3311"/>
                <a:gd name="T31" fmla="*/ 725 h 2903"/>
                <a:gd name="T32" fmla="*/ 2449 w 3311"/>
                <a:gd name="T33" fmla="*/ 816 h 2903"/>
                <a:gd name="T34" fmla="*/ 2585 w 3311"/>
                <a:gd name="T35" fmla="*/ 1088 h 2903"/>
                <a:gd name="T36" fmla="*/ 2767 w 3311"/>
                <a:gd name="T37" fmla="*/ 1179 h 2903"/>
                <a:gd name="T38" fmla="*/ 2721 w 3311"/>
                <a:gd name="T39" fmla="*/ 1360 h 2903"/>
                <a:gd name="T40" fmla="*/ 2676 w 3311"/>
                <a:gd name="T41" fmla="*/ 1587 h 2903"/>
                <a:gd name="T42" fmla="*/ 2767 w 3311"/>
                <a:gd name="T43" fmla="*/ 1769 h 2903"/>
                <a:gd name="T44" fmla="*/ 2631 w 3311"/>
                <a:gd name="T45" fmla="*/ 1859 h 2903"/>
                <a:gd name="T46" fmla="*/ 2540 w 3311"/>
                <a:gd name="T47" fmla="*/ 2041 h 2903"/>
                <a:gd name="T48" fmla="*/ 2449 w 3311"/>
                <a:gd name="T49" fmla="*/ 2177 h 2903"/>
                <a:gd name="T50" fmla="*/ 2222 w 3311"/>
                <a:gd name="T51" fmla="*/ 2268 h 2903"/>
                <a:gd name="T52" fmla="*/ 2177 w 3311"/>
                <a:gd name="T53" fmla="*/ 2449 h 2903"/>
                <a:gd name="T54" fmla="*/ 1996 w 3311"/>
                <a:gd name="T55" fmla="*/ 2494 h 2903"/>
                <a:gd name="T56" fmla="*/ 1814 w 3311"/>
                <a:gd name="T57" fmla="*/ 2449 h 2903"/>
                <a:gd name="T58" fmla="*/ 1633 w 3311"/>
                <a:gd name="T59" fmla="*/ 2540 h 2903"/>
                <a:gd name="T60" fmla="*/ 1451 w 3311"/>
                <a:gd name="T61" fmla="*/ 2540 h 2903"/>
                <a:gd name="T62" fmla="*/ 1360 w 3311"/>
                <a:gd name="T63" fmla="*/ 2449 h 2903"/>
                <a:gd name="T64" fmla="*/ 1088 w 3311"/>
                <a:gd name="T65" fmla="*/ 2449 h 2903"/>
                <a:gd name="T66" fmla="*/ 952 w 3311"/>
                <a:gd name="T67" fmla="*/ 2268 h 2903"/>
                <a:gd name="T68" fmla="*/ 862 w 3311"/>
                <a:gd name="T69" fmla="*/ 2177 h 2903"/>
                <a:gd name="T70" fmla="*/ 725 w 3311"/>
                <a:gd name="T71" fmla="*/ 1995 h 2903"/>
                <a:gd name="T72" fmla="*/ 552 w 3311"/>
                <a:gd name="T73" fmla="*/ 1910 h 2903"/>
                <a:gd name="T74" fmla="*/ 136 w 3311"/>
                <a:gd name="T75" fmla="*/ 2131 h 2903"/>
                <a:gd name="T76" fmla="*/ 363 w 3311"/>
                <a:gd name="T77" fmla="*/ 2903 h 2903"/>
                <a:gd name="T78" fmla="*/ 3311 w 3311"/>
                <a:gd name="T79" fmla="*/ 2903 h 2903"/>
                <a:gd name="T80" fmla="*/ 3311 w 3311"/>
                <a:gd name="T81" fmla="*/ 0 h 2903"/>
                <a:gd name="T82" fmla="*/ 589 w 3311"/>
                <a:gd name="T83" fmla="*/ 90 h 2903"/>
                <a:gd name="T84" fmla="*/ 0 w 3311"/>
                <a:gd name="T85" fmla="*/ 1315 h 2903"/>
                <a:gd name="T86" fmla="*/ 22 w 3311"/>
                <a:gd name="T87" fmla="*/ 1724 h 2903"/>
                <a:gd name="T88" fmla="*/ 676 w 3311"/>
                <a:gd name="T89" fmla="*/ 1949 h 2903"/>
                <a:gd name="T90" fmla="*/ 680 w 3311"/>
                <a:gd name="T91" fmla="*/ 1769 h 29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311" h="2903">
                  <a:moveTo>
                    <a:pt x="680" y="1769"/>
                  </a:moveTo>
                  <a:lnTo>
                    <a:pt x="499" y="1542"/>
                  </a:lnTo>
                  <a:lnTo>
                    <a:pt x="635" y="1451"/>
                  </a:lnTo>
                  <a:lnTo>
                    <a:pt x="725" y="1134"/>
                  </a:lnTo>
                  <a:lnTo>
                    <a:pt x="635" y="997"/>
                  </a:lnTo>
                  <a:lnTo>
                    <a:pt x="725" y="952"/>
                  </a:lnTo>
                  <a:lnTo>
                    <a:pt x="907" y="771"/>
                  </a:lnTo>
                  <a:lnTo>
                    <a:pt x="862" y="635"/>
                  </a:lnTo>
                  <a:lnTo>
                    <a:pt x="1088" y="544"/>
                  </a:lnTo>
                  <a:lnTo>
                    <a:pt x="1224" y="589"/>
                  </a:lnTo>
                  <a:lnTo>
                    <a:pt x="1360" y="453"/>
                  </a:lnTo>
                  <a:lnTo>
                    <a:pt x="1769" y="499"/>
                  </a:lnTo>
                  <a:lnTo>
                    <a:pt x="1996" y="453"/>
                  </a:lnTo>
                  <a:lnTo>
                    <a:pt x="2268" y="499"/>
                  </a:lnTo>
                  <a:lnTo>
                    <a:pt x="2268" y="635"/>
                  </a:lnTo>
                  <a:lnTo>
                    <a:pt x="2358" y="725"/>
                  </a:lnTo>
                  <a:lnTo>
                    <a:pt x="2449" y="816"/>
                  </a:lnTo>
                  <a:lnTo>
                    <a:pt x="2585" y="1088"/>
                  </a:lnTo>
                  <a:lnTo>
                    <a:pt x="2767" y="1179"/>
                  </a:lnTo>
                  <a:lnTo>
                    <a:pt x="2721" y="1360"/>
                  </a:lnTo>
                  <a:lnTo>
                    <a:pt x="2676" y="1587"/>
                  </a:lnTo>
                  <a:lnTo>
                    <a:pt x="2767" y="1769"/>
                  </a:lnTo>
                  <a:lnTo>
                    <a:pt x="2631" y="1859"/>
                  </a:lnTo>
                  <a:lnTo>
                    <a:pt x="2540" y="2041"/>
                  </a:lnTo>
                  <a:lnTo>
                    <a:pt x="2449" y="2177"/>
                  </a:lnTo>
                  <a:lnTo>
                    <a:pt x="2222" y="2268"/>
                  </a:lnTo>
                  <a:lnTo>
                    <a:pt x="2177" y="2449"/>
                  </a:lnTo>
                  <a:lnTo>
                    <a:pt x="1996" y="2494"/>
                  </a:lnTo>
                  <a:lnTo>
                    <a:pt x="1814" y="2449"/>
                  </a:lnTo>
                  <a:lnTo>
                    <a:pt x="1633" y="2540"/>
                  </a:lnTo>
                  <a:lnTo>
                    <a:pt x="1451" y="2540"/>
                  </a:lnTo>
                  <a:lnTo>
                    <a:pt x="1360" y="2449"/>
                  </a:lnTo>
                  <a:lnTo>
                    <a:pt x="1088" y="2449"/>
                  </a:lnTo>
                  <a:lnTo>
                    <a:pt x="952" y="2268"/>
                  </a:lnTo>
                  <a:lnTo>
                    <a:pt x="862" y="2177"/>
                  </a:lnTo>
                  <a:lnTo>
                    <a:pt x="725" y="1995"/>
                  </a:lnTo>
                  <a:lnTo>
                    <a:pt x="552" y="1910"/>
                  </a:lnTo>
                  <a:lnTo>
                    <a:pt x="136" y="2131"/>
                  </a:lnTo>
                  <a:lnTo>
                    <a:pt x="363" y="2903"/>
                  </a:lnTo>
                  <a:lnTo>
                    <a:pt x="3311" y="2903"/>
                  </a:lnTo>
                  <a:lnTo>
                    <a:pt x="3311" y="0"/>
                  </a:lnTo>
                  <a:lnTo>
                    <a:pt x="589" y="90"/>
                  </a:lnTo>
                  <a:lnTo>
                    <a:pt x="0" y="1315"/>
                  </a:lnTo>
                  <a:lnTo>
                    <a:pt x="22" y="1724"/>
                  </a:lnTo>
                  <a:lnTo>
                    <a:pt x="676" y="1949"/>
                  </a:lnTo>
                  <a:lnTo>
                    <a:pt x="680" y="1769"/>
                  </a:ln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38917" name="Rectangle 2"/>
          <p:cNvSpPr>
            <a:spLocks noGrp="1" noChangeArrowheads="1"/>
          </p:cNvSpPr>
          <p:nvPr>
            <p:ph type="title"/>
          </p:nvPr>
        </p:nvSpPr>
        <p:spPr/>
        <p:txBody>
          <a:bodyPr/>
          <a:lstStyle/>
          <a:p>
            <a:pPr eaLnBrk="1" hangingPunct="1"/>
            <a:r>
              <a:rPr lang="de-DE" altLang="de-DE" smtClean="0"/>
              <a:t>Signalinterpolation streng begrenzter Auflösung</a:t>
            </a:r>
          </a:p>
        </p:txBody>
      </p:sp>
      <p:sp>
        <p:nvSpPr>
          <p:cNvPr id="38918" name="Rectangle 3"/>
          <p:cNvSpPr>
            <a:spLocks noGrp="1" noChangeArrowheads="1"/>
          </p:cNvSpPr>
          <p:nvPr>
            <p:ph type="body" idx="1"/>
          </p:nvPr>
        </p:nvSpPr>
        <p:spPr/>
        <p:txBody>
          <a:bodyPr/>
          <a:lstStyle/>
          <a:p>
            <a:pPr eaLnBrk="1" hangingPunct="1">
              <a:buFontTx/>
              <a:buNone/>
            </a:pPr>
            <a:r>
              <a:rPr lang="de-DE" altLang="de-DE" smtClean="0"/>
              <a:t>Zerlegung in Kugelflächenfunktionen</a:t>
            </a:r>
          </a:p>
        </p:txBody>
      </p:sp>
      <p:pic>
        <p:nvPicPr>
          <p:cNvPr id="38919" name="Picture 13" descr="Eckige Klammer links/rechts: TexPoint Display"/>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614363" y="1893888"/>
            <a:ext cx="4459287" cy="742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8920" name="Picture 7" descr="sh_vib"/>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9388" y="3213100"/>
            <a:ext cx="5688012"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40" name="Oval 12"/>
          <p:cNvSpPr>
            <a:spLocks noChangeArrowheads="1"/>
          </p:cNvSpPr>
          <p:nvPr/>
        </p:nvSpPr>
        <p:spPr bwMode="auto">
          <a:xfrm>
            <a:off x="6156325" y="1412875"/>
            <a:ext cx="2447925" cy="2447925"/>
          </a:xfrm>
          <a:prstGeom prst="ellipse">
            <a:avLst/>
          </a:prstGeom>
          <a:gradFill rotWithShape="1">
            <a:gsLst>
              <a:gs pos="0">
                <a:srgbClr val="66FFFF">
                  <a:alpha val="32001"/>
                </a:srgbClr>
              </a:gs>
              <a:gs pos="100000">
                <a:srgbClr val="FF99CC">
                  <a:alpha val="48000"/>
                </a:srgbClr>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endParaRPr lang="de-AT" altLang="de-DE" sz="1800">
              <a:solidFill>
                <a:schemeClr val="tx1"/>
              </a:solidFill>
              <a:latin typeface="Arial" charset="0"/>
            </a:endParaRPr>
          </a:p>
        </p:txBody>
      </p:sp>
      <p:grpSp>
        <p:nvGrpSpPr>
          <p:cNvPr id="73742" name="Group 14"/>
          <p:cNvGrpSpPr>
            <a:grpSpLocks/>
          </p:cNvGrpSpPr>
          <p:nvPr/>
        </p:nvGrpSpPr>
        <p:grpSpPr bwMode="auto">
          <a:xfrm>
            <a:off x="684213" y="3430588"/>
            <a:ext cx="5113337" cy="2951162"/>
            <a:chOff x="930" y="1956"/>
            <a:chExt cx="3582" cy="2008"/>
          </a:xfrm>
        </p:grpSpPr>
        <p:pic>
          <p:nvPicPr>
            <p:cNvPr id="38925" name="Picture 15" descr="sharmonics_discrete"/>
            <p:cNvPicPr>
              <a:picLocks noChangeAspect="1" noChangeArrowheads="1"/>
            </p:cNvPicPr>
            <p:nvPr/>
          </p:nvPicPr>
          <p:blipFill>
            <a:blip r:embed="rId7">
              <a:lum bright="26000" contrast="-30000"/>
              <a:extLst>
                <a:ext uri="{28A0092B-C50C-407E-A947-70E740481C1C}">
                  <a14:useLocalDpi xmlns:a14="http://schemas.microsoft.com/office/drawing/2010/main" val="0"/>
                </a:ext>
              </a:extLst>
            </a:blip>
            <a:srcRect l="10022" t="8101"/>
            <a:stretch>
              <a:fillRect/>
            </a:stretch>
          </p:blipFill>
          <p:spPr bwMode="auto">
            <a:xfrm>
              <a:off x="930" y="1956"/>
              <a:ext cx="3582" cy="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6" name="Text Box 16"/>
            <p:cNvSpPr txBox="1">
              <a:spLocks noChangeArrowheads="1"/>
            </p:cNvSpPr>
            <p:nvPr/>
          </p:nvSpPr>
          <p:spPr bwMode="auto">
            <a:xfrm>
              <a:off x="2608" y="2128"/>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a:t>
              </a:r>
            </a:p>
          </p:txBody>
        </p:sp>
        <p:sp>
          <p:nvSpPr>
            <p:cNvPr id="38927" name="Text Box 17"/>
            <p:cNvSpPr txBox="1">
              <a:spLocks noChangeArrowheads="1"/>
            </p:cNvSpPr>
            <p:nvPr/>
          </p:nvSpPr>
          <p:spPr bwMode="auto">
            <a:xfrm>
              <a:off x="2608" y="2519"/>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3</a:t>
              </a:r>
            </a:p>
          </p:txBody>
        </p:sp>
        <p:sp>
          <p:nvSpPr>
            <p:cNvPr id="38928" name="Text Box 18"/>
            <p:cNvSpPr txBox="1">
              <a:spLocks noChangeArrowheads="1"/>
            </p:cNvSpPr>
            <p:nvPr/>
          </p:nvSpPr>
          <p:spPr bwMode="auto">
            <a:xfrm>
              <a:off x="3003" y="2519"/>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4</a:t>
              </a:r>
            </a:p>
          </p:txBody>
        </p:sp>
        <p:sp>
          <p:nvSpPr>
            <p:cNvPr id="38929" name="Text Box 19"/>
            <p:cNvSpPr txBox="1">
              <a:spLocks noChangeArrowheads="1"/>
            </p:cNvSpPr>
            <p:nvPr/>
          </p:nvSpPr>
          <p:spPr bwMode="auto">
            <a:xfrm>
              <a:off x="2244" y="2519"/>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a:t>
              </a:r>
            </a:p>
          </p:txBody>
        </p:sp>
        <p:sp>
          <p:nvSpPr>
            <p:cNvPr id="38930" name="Text Box 20"/>
            <p:cNvSpPr txBox="1">
              <a:spLocks noChangeArrowheads="1"/>
            </p:cNvSpPr>
            <p:nvPr/>
          </p:nvSpPr>
          <p:spPr bwMode="auto">
            <a:xfrm>
              <a:off x="2200" y="2882"/>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6</a:t>
              </a:r>
            </a:p>
          </p:txBody>
        </p:sp>
        <p:sp>
          <p:nvSpPr>
            <p:cNvPr id="38931" name="Text Box 21"/>
            <p:cNvSpPr txBox="1">
              <a:spLocks noChangeArrowheads="1"/>
            </p:cNvSpPr>
            <p:nvPr/>
          </p:nvSpPr>
          <p:spPr bwMode="auto">
            <a:xfrm>
              <a:off x="2595" y="2882"/>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7</a:t>
              </a:r>
            </a:p>
          </p:txBody>
        </p:sp>
        <p:sp>
          <p:nvSpPr>
            <p:cNvPr id="38932" name="Text Box 22"/>
            <p:cNvSpPr txBox="1">
              <a:spLocks noChangeArrowheads="1"/>
            </p:cNvSpPr>
            <p:nvPr/>
          </p:nvSpPr>
          <p:spPr bwMode="auto">
            <a:xfrm>
              <a:off x="1837" y="2882"/>
              <a:ext cx="217"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5</a:t>
              </a:r>
            </a:p>
          </p:txBody>
        </p:sp>
        <p:sp>
          <p:nvSpPr>
            <p:cNvPr id="38933" name="Text Box 23"/>
            <p:cNvSpPr txBox="1">
              <a:spLocks noChangeArrowheads="1"/>
            </p:cNvSpPr>
            <p:nvPr/>
          </p:nvSpPr>
          <p:spPr bwMode="auto">
            <a:xfrm>
              <a:off x="1792" y="3245"/>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11</a:t>
              </a:r>
            </a:p>
          </p:txBody>
        </p:sp>
        <p:sp>
          <p:nvSpPr>
            <p:cNvPr id="38934" name="Text Box 24"/>
            <p:cNvSpPr txBox="1">
              <a:spLocks noChangeArrowheads="1"/>
            </p:cNvSpPr>
            <p:nvPr/>
          </p:nvSpPr>
          <p:spPr bwMode="auto">
            <a:xfrm>
              <a:off x="2187" y="3245"/>
              <a:ext cx="30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12</a:t>
              </a:r>
            </a:p>
          </p:txBody>
        </p:sp>
        <p:sp>
          <p:nvSpPr>
            <p:cNvPr id="38935" name="Text Box 25"/>
            <p:cNvSpPr txBox="1">
              <a:spLocks noChangeArrowheads="1"/>
            </p:cNvSpPr>
            <p:nvPr/>
          </p:nvSpPr>
          <p:spPr bwMode="auto">
            <a:xfrm>
              <a:off x="1429" y="3245"/>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10</a:t>
              </a:r>
            </a:p>
          </p:txBody>
        </p:sp>
        <p:sp>
          <p:nvSpPr>
            <p:cNvPr id="38936" name="Text Box 26"/>
            <p:cNvSpPr txBox="1">
              <a:spLocks noChangeArrowheads="1"/>
            </p:cNvSpPr>
            <p:nvPr/>
          </p:nvSpPr>
          <p:spPr bwMode="auto">
            <a:xfrm>
              <a:off x="1427" y="3608"/>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20</a:t>
              </a:r>
            </a:p>
          </p:txBody>
        </p:sp>
        <p:sp>
          <p:nvSpPr>
            <p:cNvPr id="38937" name="Text Box 27"/>
            <p:cNvSpPr txBox="1">
              <a:spLocks noChangeArrowheads="1"/>
            </p:cNvSpPr>
            <p:nvPr/>
          </p:nvSpPr>
          <p:spPr bwMode="auto">
            <a:xfrm>
              <a:off x="1791" y="3608"/>
              <a:ext cx="30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21</a:t>
              </a:r>
            </a:p>
          </p:txBody>
        </p:sp>
        <p:sp>
          <p:nvSpPr>
            <p:cNvPr id="38938" name="Text Box 28"/>
            <p:cNvSpPr txBox="1">
              <a:spLocks noChangeArrowheads="1"/>
            </p:cNvSpPr>
            <p:nvPr/>
          </p:nvSpPr>
          <p:spPr bwMode="auto">
            <a:xfrm>
              <a:off x="1063" y="3608"/>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17</a:t>
              </a:r>
            </a:p>
          </p:txBody>
        </p:sp>
        <p:sp>
          <p:nvSpPr>
            <p:cNvPr id="38939" name="Text Box 29"/>
            <p:cNvSpPr txBox="1">
              <a:spLocks noChangeArrowheads="1"/>
            </p:cNvSpPr>
            <p:nvPr/>
          </p:nvSpPr>
          <p:spPr bwMode="auto">
            <a:xfrm>
              <a:off x="3379" y="2886"/>
              <a:ext cx="21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9</a:t>
              </a:r>
            </a:p>
          </p:txBody>
        </p:sp>
        <p:sp>
          <p:nvSpPr>
            <p:cNvPr id="38940" name="Text Box 30"/>
            <p:cNvSpPr txBox="1">
              <a:spLocks noChangeArrowheads="1"/>
            </p:cNvSpPr>
            <p:nvPr/>
          </p:nvSpPr>
          <p:spPr bwMode="auto">
            <a:xfrm>
              <a:off x="3016" y="2886"/>
              <a:ext cx="21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8</a:t>
              </a:r>
            </a:p>
          </p:txBody>
        </p:sp>
        <p:sp>
          <p:nvSpPr>
            <p:cNvPr id="38941" name="Text Box 31"/>
            <p:cNvSpPr txBox="1">
              <a:spLocks noChangeArrowheads="1"/>
            </p:cNvSpPr>
            <p:nvPr/>
          </p:nvSpPr>
          <p:spPr bwMode="auto">
            <a:xfrm>
              <a:off x="2971" y="3244"/>
              <a:ext cx="30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14</a:t>
              </a:r>
            </a:p>
          </p:txBody>
        </p:sp>
        <p:sp>
          <p:nvSpPr>
            <p:cNvPr id="38942" name="Text Box 32"/>
            <p:cNvSpPr txBox="1">
              <a:spLocks noChangeArrowheads="1"/>
            </p:cNvSpPr>
            <p:nvPr/>
          </p:nvSpPr>
          <p:spPr bwMode="auto">
            <a:xfrm>
              <a:off x="3334" y="3244"/>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15</a:t>
              </a:r>
            </a:p>
          </p:txBody>
        </p:sp>
        <p:sp>
          <p:nvSpPr>
            <p:cNvPr id="38943" name="Text Box 33"/>
            <p:cNvSpPr txBox="1">
              <a:spLocks noChangeArrowheads="1"/>
            </p:cNvSpPr>
            <p:nvPr/>
          </p:nvSpPr>
          <p:spPr bwMode="auto">
            <a:xfrm>
              <a:off x="2608" y="3244"/>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13</a:t>
              </a:r>
            </a:p>
          </p:txBody>
        </p:sp>
        <p:sp>
          <p:nvSpPr>
            <p:cNvPr id="38944" name="Text Box 34"/>
            <p:cNvSpPr txBox="1">
              <a:spLocks noChangeArrowheads="1"/>
            </p:cNvSpPr>
            <p:nvPr/>
          </p:nvSpPr>
          <p:spPr bwMode="auto">
            <a:xfrm>
              <a:off x="2563" y="3602"/>
              <a:ext cx="30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21</a:t>
              </a:r>
            </a:p>
          </p:txBody>
        </p:sp>
        <p:sp>
          <p:nvSpPr>
            <p:cNvPr id="38945" name="Text Box 35"/>
            <p:cNvSpPr txBox="1">
              <a:spLocks noChangeArrowheads="1"/>
            </p:cNvSpPr>
            <p:nvPr/>
          </p:nvSpPr>
          <p:spPr bwMode="auto">
            <a:xfrm>
              <a:off x="2958" y="3602"/>
              <a:ext cx="30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22</a:t>
              </a:r>
            </a:p>
          </p:txBody>
        </p:sp>
        <p:sp>
          <p:nvSpPr>
            <p:cNvPr id="38946" name="Text Box 36"/>
            <p:cNvSpPr txBox="1">
              <a:spLocks noChangeArrowheads="1"/>
            </p:cNvSpPr>
            <p:nvPr/>
          </p:nvSpPr>
          <p:spPr bwMode="auto">
            <a:xfrm>
              <a:off x="2200" y="3602"/>
              <a:ext cx="30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20</a:t>
              </a:r>
            </a:p>
          </p:txBody>
        </p:sp>
        <p:sp>
          <p:nvSpPr>
            <p:cNvPr id="38947" name="Text Box 37"/>
            <p:cNvSpPr txBox="1">
              <a:spLocks noChangeArrowheads="1"/>
            </p:cNvSpPr>
            <p:nvPr/>
          </p:nvSpPr>
          <p:spPr bwMode="auto">
            <a:xfrm>
              <a:off x="3742" y="3612"/>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24</a:t>
              </a:r>
            </a:p>
          </p:txBody>
        </p:sp>
        <p:sp>
          <p:nvSpPr>
            <p:cNvPr id="38948" name="Text Box 38"/>
            <p:cNvSpPr txBox="1">
              <a:spLocks noChangeArrowheads="1"/>
            </p:cNvSpPr>
            <p:nvPr/>
          </p:nvSpPr>
          <p:spPr bwMode="auto">
            <a:xfrm>
              <a:off x="4105" y="3612"/>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25</a:t>
              </a:r>
            </a:p>
          </p:txBody>
        </p:sp>
        <p:sp>
          <p:nvSpPr>
            <p:cNvPr id="38949" name="Text Box 39"/>
            <p:cNvSpPr txBox="1">
              <a:spLocks noChangeArrowheads="1"/>
            </p:cNvSpPr>
            <p:nvPr/>
          </p:nvSpPr>
          <p:spPr bwMode="auto">
            <a:xfrm>
              <a:off x="3379" y="3612"/>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23</a:t>
              </a:r>
            </a:p>
          </p:txBody>
        </p:sp>
        <p:sp>
          <p:nvSpPr>
            <p:cNvPr id="38950" name="Text Box 40"/>
            <p:cNvSpPr txBox="1">
              <a:spLocks noChangeArrowheads="1"/>
            </p:cNvSpPr>
            <p:nvPr/>
          </p:nvSpPr>
          <p:spPr bwMode="auto">
            <a:xfrm>
              <a:off x="3742" y="3249"/>
              <a:ext cx="30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0"/>
                </a:spcBef>
                <a:buClrTx/>
                <a:buFontTx/>
                <a:buNone/>
              </a:pPr>
              <a:r>
                <a:rPr lang="de-DE" altLang="de-DE" sz="1800" b="1">
                  <a:solidFill>
                    <a:srgbClr val="646464"/>
                  </a:solidFill>
                </a:rPr>
                <a:t>16</a:t>
              </a:r>
            </a:p>
          </p:txBody>
        </p:sp>
      </p:grpSp>
      <p:pic>
        <p:nvPicPr>
          <p:cNvPr id="73769" name="Picture 41" descr="Eckige Klammer links/rechts: TexPoint Display"/>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5435600" y="5157788"/>
            <a:ext cx="2314575" cy="309562"/>
          </a:xfrm>
          <a:prstGeom prst="rect">
            <a:avLst/>
          </a:prstGeom>
          <a:noFill/>
          <a:ln>
            <a:noFill/>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5E574E"/>
                  </a:outerShdw>
                </a:effectLst>
              </a14:hiddenEffects>
            </a:ext>
          </a:extLst>
        </p:spPr>
      </p:pic>
      <p:sp>
        <p:nvSpPr>
          <p:cNvPr id="38924" name="Text Box 44"/>
          <p:cNvSpPr txBox="1">
            <a:spLocks noChangeArrowheads="1"/>
          </p:cNvSpPr>
          <p:nvPr/>
        </p:nvSpPr>
        <p:spPr bwMode="auto">
          <a:xfrm>
            <a:off x="6011863" y="5805488"/>
            <a:ext cx="31321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de-DE" altLang="de-DE" sz="1400">
                <a:solidFill>
                  <a:schemeClr val="tx1"/>
                </a:solidFill>
              </a:rPr>
              <a:t>(NAG/DAGA 2009, DAGA 2011 Noisternig/Zotter, DAGA 2012 Zotter/Pomberger)</a:t>
            </a:r>
            <a:endParaRPr lang="de-DE" altLang="de-DE" sz="14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grpId="0" nodeType="withEffect">
                                  <p:stCondLst>
                                    <p:cond delay="0"/>
                                  </p:stCondLst>
                                  <p:childTnLst>
                                    <p:animMotion origin="layout" path="M -4.16667E-6 3.7037E-6 L 0.00087 -0.01296 L 0.00625 -0.00463 L -0.00451 -0.00347 L -0.00451 -0.01551 L -4.16667E-6 3.7037E-6 Z " pathEditMode="relative" rAng="0" ptsTypes="AAAAAA">
                                      <p:cBhvr>
                                        <p:cTn id="6" dur="500" fill="hold"/>
                                        <p:tgtEl>
                                          <p:spTgt spid="73740"/>
                                        </p:tgtEl>
                                        <p:attrNameLst>
                                          <p:attrName>ppt_x</p:attrName>
                                          <p:attrName>ppt_y</p:attrName>
                                        </p:attrNameLst>
                                      </p:cBhvr>
                                      <p:rCtr x="0" y="0"/>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37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37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9" name="Foliennummernplatzhalter 4"/>
          <p:cNvSpPr>
            <a:spLocks noGrp="1"/>
          </p:cNvSpPr>
          <p:nvPr>
            <p:ph type="sldNum" sz="quarter" idx="11"/>
          </p:nvPr>
        </p:nvSpPr>
        <p:spPr/>
        <p:txBody>
          <a:bodyPr/>
          <a:lstStyle/>
          <a:p>
            <a:pPr>
              <a:defRPr/>
            </a:pPr>
            <a:fld id="{58700F0F-2B34-4AC5-B92B-0287BEEF82E4}" type="slidenum">
              <a:rPr lang="de-DE" altLang="de-DE"/>
              <a:pPr>
                <a:defRPr/>
              </a:pPr>
              <a:t>51</a:t>
            </a:fld>
            <a:endParaRPr lang="de-DE" altLang="de-DE"/>
          </a:p>
        </p:txBody>
      </p:sp>
      <p:sp>
        <p:nvSpPr>
          <p:cNvPr id="39940" name="Rectangle 2"/>
          <p:cNvSpPr>
            <a:spLocks noGrp="1" noChangeArrowheads="1"/>
          </p:cNvSpPr>
          <p:nvPr>
            <p:ph type="title"/>
          </p:nvPr>
        </p:nvSpPr>
        <p:spPr>
          <a:xfrm>
            <a:off x="250825" y="260350"/>
            <a:ext cx="8569325" cy="792163"/>
          </a:xfrm>
        </p:spPr>
        <p:txBody>
          <a:bodyPr/>
          <a:lstStyle/>
          <a:p>
            <a:pPr eaLnBrk="1" hangingPunct="1"/>
            <a:r>
              <a:rPr lang="de-DE" altLang="de-DE" smtClean="0"/>
              <a:t>Richtung Griffbrett spitz, Richtung Korpus rund</a:t>
            </a:r>
            <a:br>
              <a:rPr lang="de-DE" altLang="de-DE" smtClean="0"/>
            </a:br>
            <a:r>
              <a:rPr lang="de-DE" altLang="de-DE" sz="1400" smtClean="0"/>
              <a:t>[nicht perfekt eingestellt, dafür etwas Persönliches]</a:t>
            </a:r>
          </a:p>
        </p:txBody>
      </p:sp>
      <p:sp>
        <p:nvSpPr>
          <p:cNvPr id="39941" name="Rectangle 3"/>
          <p:cNvSpPr>
            <a:spLocks noGrp="1" noChangeArrowheads="1"/>
          </p:cNvSpPr>
          <p:nvPr>
            <p:ph type="body" idx="1"/>
          </p:nvPr>
        </p:nvSpPr>
        <p:spPr/>
        <p:txBody>
          <a:bodyPr/>
          <a:lstStyle/>
          <a:p>
            <a:pPr eaLnBrk="1" hangingPunct="1">
              <a:buFontTx/>
              <a:buNone/>
            </a:pPr>
            <a:r>
              <a:rPr lang="de-DE" altLang="de-DE" smtClean="0"/>
              <a:t>Wie klingt die Gitarre in unterschiedliche Strahlrichtungen? </a:t>
            </a:r>
            <a:r>
              <a:rPr lang="de-DE" altLang="de-DE" sz="2000" smtClean="0"/>
              <a:t>(Aufnahme: C. Nachbar, G. Nistelberger, git: F. Zotter, Ambi-Sym 2010)</a:t>
            </a:r>
          </a:p>
        </p:txBody>
      </p:sp>
      <p:pic>
        <p:nvPicPr>
          <p:cNvPr id="399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2765425"/>
            <a:ext cx="3816350" cy="337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3" name="Text Box 5"/>
          <p:cNvSpPr txBox="1">
            <a:spLocks noChangeArrowheads="1"/>
          </p:cNvSpPr>
          <p:nvPr/>
        </p:nvSpPr>
        <p:spPr bwMode="auto">
          <a:xfrm>
            <a:off x="5076825" y="6148388"/>
            <a:ext cx="2952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de-DE" altLang="de-DE" sz="1400">
                <a:solidFill>
                  <a:schemeClr val="tx1"/>
                </a:solidFill>
              </a:rPr>
              <a:t>(2010, Foto: H. Pomberger, gestellt)</a:t>
            </a:r>
            <a:endParaRPr lang="de-DE" altLang="de-DE" sz="1400" b="1">
              <a:solidFill>
                <a:schemeClr val="tx1"/>
              </a:solidFill>
            </a:endParaRPr>
          </a:p>
        </p:txBody>
      </p:sp>
      <p:pic>
        <p:nvPicPr>
          <p:cNvPr id="67590" name="video.mpg">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06363" y="1700213"/>
            <a:ext cx="48768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5" name="Text Box 7"/>
          <p:cNvSpPr txBox="1">
            <a:spLocks noChangeArrowheads="1"/>
          </p:cNvSpPr>
          <p:nvPr/>
        </p:nvSpPr>
        <p:spPr bwMode="auto">
          <a:xfrm>
            <a:off x="4932363" y="2133600"/>
            <a:ext cx="2087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buClr>
                <a:srgbClr val="284394"/>
              </a:buClr>
              <a:buChar char="•"/>
              <a:defRPr sz="2400">
                <a:solidFill>
                  <a:srgbClr val="505050"/>
                </a:solidFill>
                <a:latin typeface="CMU Sans Serif" pitchFamily="2" charset="0"/>
              </a:defRPr>
            </a:lvl1pPr>
            <a:lvl2pPr marL="742950" indent="-285750" eaLnBrk="0" hangingPunct="0">
              <a:spcBef>
                <a:spcPct val="20000"/>
              </a:spcBef>
              <a:buClr>
                <a:srgbClr val="284394"/>
              </a:buClr>
              <a:buChar char="-"/>
              <a:defRPr sz="2000">
                <a:solidFill>
                  <a:srgbClr val="505050"/>
                </a:solidFill>
                <a:latin typeface="CMU Sans Serif" pitchFamily="2" charset="0"/>
              </a:defRPr>
            </a:lvl2pPr>
            <a:lvl3pPr marL="1143000" indent="-228600" eaLnBrk="0" hangingPunct="0">
              <a:spcBef>
                <a:spcPct val="20000"/>
              </a:spcBef>
              <a:buClr>
                <a:srgbClr val="284394"/>
              </a:buClr>
              <a:buChar char="-"/>
              <a:defRPr>
                <a:solidFill>
                  <a:srgbClr val="505050"/>
                </a:solidFill>
                <a:latin typeface="CMU Sans Serif" pitchFamily="2" charset="0"/>
              </a:defRPr>
            </a:lvl3pPr>
            <a:lvl4pPr marL="1600200" indent="-228600" eaLnBrk="0" hangingPunct="0">
              <a:spcBef>
                <a:spcPct val="20000"/>
              </a:spcBef>
              <a:buClr>
                <a:srgbClr val="284394"/>
              </a:buClr>
              <a:buChar char="-"/>
              <a:defRPr sz="1600" i="1">
                <a:solidFill>
                  <a:srgbClr val="505050"/>
                </a:solidFill>
                <a:latin typeface="CMU Sans Serif" pitchFamily="2" charset="0"/>
              </a:defRPr>
            </a:lvl4pPr>
            <a:lvl5pPr marL="2057400" indent="-228600" eaLnBrk="0" hangingPunct="0">
              <a:spcBef>
                <a:spcPct val="20000"/>
              </a:spcBef>
              <a:buClr>
                <a:srgbClr val="FCE207"/>
              </a:buClr>
              <a:buFont typeface="Wingdings" pitchFamily="2" charset="2"/>
              <a:buChar char="§"/>
              <a:defRPr sz="1400" i="1">
                <a:solidFill>
                  <a:schemeClr val="tx1"/>
                </a:solidFill>
                <a:latin typeface="Arial" charset="0"/>
              </a:defRPr>
            </a:lvl5pPr>
            <a:lvl6pPr marL="25146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6pPr>
            <a:lvl7pPr marL="29718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7pPr>
            <a:lvl8pPr marL="34290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8pPr>
            <a:lvl9pPr marL="3886200" indent="-228600" eaLnBrk="0" fontAlgn="base" hangingPunct="0">
              <a:spcBef>
                <a:spcPct val="20000"/>
              </a:spcBef>
              <a:spcAft>
                <a:spcPct val="0"/>
              </a:spcAft>
              <a:buClr>
                <a:srgbClr val="FCE207"/>
              </a:buClr>
              <a:buFont typeface="Wingdings" pitchFamily="2" charset="2"/>
              <a:buChar char="§"/>
              <a:defRPr sz="1400" i="1">
                <a:solidFill>
                  <a:schemeClr val="tx1"/>
                </a:solidFill>
                <a:latin typeface="Arial" charset="0"/>
              </a:defRPr>
            </a:lvl9pPr>
          </a:lstStyle>
          <a:p>
            <a:pPr eaLnBrk="1" hangingPunct="1">
              <a:spcBef>
                <a:spcPct val="50000"/>
              </a:spcBef>
              <a:buClrTx/>
              <a:buFontTx/>
              <a:buNone/>
            </a:pPr>
            <a:r>
              <a:rPr lang="de-DE" altLang="de-DE" sz="1400">
                <a:solidFill>
                  <a:schemeClr val="tx1"/>
                </a:solidFill>
              </a:rPr>
              <a:t>(akustisches Hologramm)</a:t>
            </a:r>
            <a:endParaRPr lang="de-DE" altLang="de-DE" sz="1400" b="1">
              <a:solidFill>
                <a:schemeClr val="tx1"/>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759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67590"/>
                                        </p:tgtEl>
                                      </p:cBhvr>
                                    </p:cmd>
                                  </p:childTnLst>
                                </p:cTn>
                              </p:par>
                            </p:childTnLst>
                          </p:cTn>
                        </p:par>
                      </p:childTnLst>
                    </p:cTn>
                  </p:par>
                </p:childTnLst>
              </p:cTn>
              <p:nextCondLst>
                <p:cond evt="onClick" delay="0">
                  <p:tgtEl>
                    <p:spTgt spid="67590"/>
                  </p:tgtEl>
                </p:cond>
              </p:nextCondLst>
            </p:seq>
            <p:video>
              <p:cMediaNode>
                <p:cTn id="7" fill="hold" display="0">
                  <p:stCondLst>
                    <p:cond delay="indefinite"/>
                  </p:stCondLst>
                  <p:endCondLst>
                    <p:cond evt="onNext" delay="0">
                      <p:tgtEl>
                        <p:sldTgt/>
                      </p:tgtEl>
                    </p:cond>
                    <p:cond evt="onPrev" delay="0">
                      <p:tgtEl>
                        <p:sldTgt/>
                      </p:tgtEl>
                    </p:cond>
                  </p:endCondLst>
                </p:cTn>
                <p:tgtEl>
                  <p:spTgt spid="67590"/>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6" name="Foliennummernplatzhalter 4"/>
          <p:cNvSpPr>
            <a:spLocks noGrp="1"/>
          </p:cNvSpPr>
          <p:nvPr>
            <p:ph type="sldNum" sz="quarter" idx="11"/>
          </p:nvPr>
        </p:nvSpPr>
        <p:spPr/>
        <p:txBody>
          <a:bodyPr/>
          <a:lstStyle/>
          <a:p>
            <a:pPr>
              <a:defRPr/>
            </a:pPr>
            <a:fld id="{CA9B78EE-DD3E-4EFD-891C-E1BF0B16A29E}" type="slidenum">
              <a:rPr lang="de-DE" altLang="de-DE"/>
              <a:pPr>
                <a:defRPr/>
              </a:pPr>
              <a:t>52</a:t>
            </a:fld>
            <a:endParaRPr lang="de-DE" altLang="de-DE"/>
          </a:p>
        </p:txBody>
      </p:sp>
      <p:sp>
        <p:nvSpPr>
          <p:cNvPr id="40964" name="Rectangle 2"/>
          <p:cNvSpPr>
            <a:spLocks noGrp="1" noChangeArrowheads="1"/>
          </p:cNvSpPr>
          <p:nvPr>
            <p:ph type="title"/>
          </p:nvPr>
        </p:nvSpPr>
        <p:spPr/>
        <p:txBody>
          <a:bodyPr/>
          <a:lstStyle/>
          <a:p>
            <a:pPr eaLnBrk="1" hangingPunct="1"/>
            <a:r>
              <a:rPr lang="de-DE" altLang="de-DE" smtClean="0"/>
              <a:t>Teiltonabstrahlung</a:t>
            </a:r>
          </a:p>
        </p:txBody>
      </p:sp>
      <p:sp>
        <p:nvSpPr>
          <p:cNvPr id="40965" name="Rectangle 3"/>
          <p:cNvSpPr>
            <a:spLocks noGrp="1" noChangeArrowheads="1"/>
          </p:cNvSpPr>
          <p:nvPr>
            <p:ph type="body" idx="1"/>
          </p:nvPr>
        </p:nvSpPr>
        <p:spPr/>
        <p:txBody>
          <a:bodyPr/>
          <a:lstStyle/>
          <a:p>
            <a:pPr eaLnBrk="1" hangingPunct="1"/>
            <a:r>
              <a:rPr lang="de-DE" altLang="de-DE" smtClean="0"/>
              <a:t>Grundton</a:t>
            </a:r>
          </a:p>
        </p:txBody>
      </p:sp>
      <p:pic>
        <p:nvPicPr>
          <p:cNvPr id="31755" name="Saxophon_t1.mpeg">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524000" y="1736725"/>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9823" fill="hold"/>
                                        <p:tgtEl>
                                          <p:spTgt spid="3175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1755"/>
                </p:tgtEl>
              </p:cMediaNode>
            </p:video>
            <p:seq concurrent="1" nextAc="seek">
              <p:cTn id="8" restart="whenNotActive" fill="hold" evtFilter="cancelBubble" nodeType="interactiveSeq">
                <p:stCondLst>
                  <p:cond evt="onClick" delay="0">
                    <p:tgtEl>
                      <p:spTgt spid="3175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1755"/>
                                        </p:tgtEl>
                                      </p:cBhvr>
                                    </p:cmd>
                                  </p:childTnLst>
                                </p:cTn>
                              </p:par>
                            </p:childTnLst>
                          </p:cTn>
                        </p:par>
                      </p:childTnLst>
                    </p:cTn>
                  </p:par>
                </p:childTnLst>
              </p:cTn>
              <p:nextCondLst>
                <p:cond evt="onClick" delay="0">
                  <p:tgtEl>
                    <p:spTgt spid="31755"/>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4"/>
          <p:cNvSpPr>
            <a:spLocks noGrp="1"/>
          </p:cNvSpPr>
          <p:nvPr>
            <p:ph type="sldNum" sz="quarter" idx="11"/>
          </p:nvPr>
        </p:nvSpPr>
        <p:spPr/>
        <p:txBody>
          <a:bodyPr/>
          <a:lstStyle/>
          <a:p>
            <a:pPr>
              <a:defRPr/>
            </a:pPr>
            <a:fld id="{6C0B0712-754B-46BC-9100-2627A4DB0913}" type="slidenum">
              <a:rPr lang="de-DE" altLang="de-DE"/>
              <a:pPr>
                <a:defRPr/>
              </a:pPr>
              <a:t>53</a:t>
            </a:fld>
            <a:endParaRPr lang="de-DE" altLang="de-DE"/>
          </a:p>
        </p:txBody>
      </p:sp>
      <p:sp>
        <p:nvSpPr>
          <p:cNvPr id="20483" name="Rectangle 2"/>
          <p:cNvSpPr>
            <a:spLocks noGrp="1" noChangeArrowheads="1"/>
          </p:cNvSpPr>
          <p:nvPr>
            <p:ph type="title"/>
          </p:nvPr>
        </p:nvSpPr>
        <p:spPr/>
        <p:txBody>
          <a:bodyPr/>
          <a:lstStyle/>
          <a:p>
            <a:r>
              <a:rPr lang="de-DE" altLang="de-DE" dirty="0" smtClean="0"/>
              <a:t>Offene Fragen</a:t>
            </a:r>
            <a:endParaRPr lang="de-DE" altLang="de-DE" dirty="0" smtClean="0"/>
          </a:p>
        </p:txBody>
      </p:sp>
      <p:sp>
        <p:nvSpPr>
          <p:cNvPr id="20484" name="Rectangle 3"/>
          <p:cNvSpPr>
            <a:spLocks noGrp="1" noChangeArrowheads="1"/>
          </p:cNvSpPr>
          <p:nvPr>
            <p:ph type="body" idx="1"/>
          </p:nvPr>
        </p:nvSpPr>
        <p:spPr>
          <a:xfrm>
            <a:off x="250825" y="908720"/>
            <a:ext cx="8569325" cy="4895949"/>
          </a:xfrm>
        </p:spPr>
        <p:txBody>
          <a:bodyPr/>
          <a:lstStyle/>
          <a:p>
            <a:pPr>
              <a:buFontTx/>
              <a:buNone/>
            </a:pPr>
            <a:r>
              <a:rPr lang="de-DE" altLang="de-DE" sz="2800" dirty="0" smtClean="0"/>
              <a:t>Wie lösen wir Richtungsauflösungs- vs</a:t>
            </a:r>
            <a:r>
              <a:rPr lang="de-DE" altLang="de-DE" sz="2800" dirty="0"/>
              <a:t>.</a:t>
            </a:r>
            <a:r>
              <a:rPr lang="de-DE" altLang="de-DE" sz="2800" dirty="0" smtClean="0"/>
              <a:t> Zeitauflösungsproblem?</a:t>
            </a:r>
          </a:p>
          <a:p>
            <a:pPr>
              <a:buFontTx/>
              <a:buNone/>
            </a:pPr>
            <a:endParaRPr lang="de-DE" altLang="de-DE" sz="2800" dirty="0" smtClean="0"/>
          </a:p>
          <a:p>
            <a:pPr>
              <a:buFontTx/>
              <a:buNone/>
            </a:pPr>
            <a:r>
              <a:rPr lang="de-DE" altLang="de-DE" sz="2800" dirty="0" err="1" smtClean="0"/>
              <a:t>Mehrdim</a:t>
            </a:r>
            <a:r>
              <a:rPr lang="de-DE" altLang="de-DE" sz="2800" dirty="0" smtClean="0"/>
              <a:t>. </a:t>
            </a:r>
            <a:r>
              <a:rPr lang="de-DE" altLang="de-DE" sz="2800" dirty="0" err="1" smtClean="0"/>
              <a:t>Raumimp.antw</a:t>
            </a:r>
            <a:r>
              <a:rPr lang="de-DE" altLang="de-DE" sz="2800" dirty="0" smtClean="0"/>
              <a:t> dünn besiedelt: Nützen uns „</a:t>
            </a:r>
            <a:r>
              <a:rPr lang="de-DE" altLang="de-DE" sz="2800" dirty="0" err="1" smtClean="0"/>
              <a:t>sparsity</a:t>
            </a:r>
            <a:r>
              <a:rPr lang="de-DE" altLang="de-DE" sz="2800" dirty="0" smtClean="0"/>
              <a:t> </a:t>
            </a:r>
            <a:r>
              <a:rPr lang="de-DE" altLang="de-DE" sz="2800" dirty="0" err="1" smtClean="0"/>
              <a:t>enforcing</a:t>
            </a:r>
            <a:r>
              <a:rPr lang="de-DE" altLang="de-DE" sz="2800" dirty="0" smtClean="0"/>
              <a:t>“-Methoden etwas?</a:t>
            </a:r>
          </a:p>
          <a:p>
            <a:pPr>
              <a:buFontTx/>
              <a:buNone/>
            </a:pPr>
            <a:endParaRPr lang="de-DE" altLang="de-DE" sz="2800" dirty="0"/>
          </a:p>
          <a:p>
            <a:pPr>
              <a:buFontTx/>
              <a:buNone/>
            </a:pPr>
            <a:r>
              <a:rPr lang="de-DE" altLang="de-DE" sz="2800" dirty="0" smtClean="0"/>
              <a:t>Wie diffus ist </a:t>
            </a:r>
            <a:r>
              <a:rPr lang="de-DE" altLang="de-DE" sz="2800" dirty="0" err="1" smtClean="0"/>
              <a:t>Diffusschall</a:t>
            </a:r>
            <a:r>
              <a:rPr lang="de-DE" altLang="de-DE" sz="2800" dirty="0" smtClean="0"/>
              <a:t>?</a:t>
            </a:r>
          </a:p>
          <a:p>
            <a:pPr>
              <a:buFontTx/>
              <a:buNone/>
            </a:pPr>
            <a:endParaRPr lang="de-DE" altLang="de-DE" sz="2800" dirty="0"/>
          </a:p>
          <a:p>
            <a:pPr>
              <a:buFontTx/>
              <a:buNone/>
            </a:pPr>
            <a:r>
              <a:rPr lang="de-DE" altLang="de-DE" sz="2800" dirty="0" smtClean="0"/>
              <a:t>Was können wir aus </a:t>
            </a:r>
            <a:r>
              <a:rPr lang="de-DE" altLang="de-DE" sz="2800" dirty="0" err="1" smtClean="0"/>
              <a:t>mehrdim</a:t>
            </a:r>
            <a:r>
              <a:rPr lang="de-DE" altLang="de-DE" sz="2800" dirty="0" smtClean="0"/>
              <a:t>. </a:t>
            </a:r>
            <a:r>
              <a:rPr lang="de-DE" altLang="de-DE" sz="2800" dirty="0" err="1" smtClean="0"/>
              <a:t>Raumim</a:t>
            </a:r>
            <a:r>
              <a:rPr lang="de-DE" altLang="de-DE" sz="2800" dirty="0" err="1" smtClean="0"/>
              <a:t>p.antw</a:t>
            </a:r>
            <a:r>
              <a:rPr lang="de-DE" altLang="de-DE" sz="2800" dirty="0" smtClean="0"/>
              <a:t>. an wichtigen Parametern auslesen?</a:t>
            </a:r>
            <a:endParaRPr lang="de-DE" altLang="de-DE" dirty="0" smtClean="0"/>
          </a:p>
        </p:txBody>
      </p:sp>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Tree>
    <p:extLst>
      <p:ext uri="{BB962C8B-B14F-4D97-AF65-F5344CB8AC3E}">
        <p14:creationId xmlns:p14="http://schemas.microsoft.com/office/powerpoint/2010/main" val="8906008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9FFFBF16-F3C4-4971-A224-30D6C95EC338}" type="slidenum">
              <a:rPr lang="de-DE" altLang="de-DE"/>
              <a:pPr>
                <a:defRPr/>
              </a:pPr>
              <a:t>6</a:t>
            </a:fld>
            <a:endParaRPr lang="de-DE" altLang="de-DE"/>
          </a:p>
        </p:txBody>
      </p:sp>
      <p:sp>
        <p:nvSpPr>
          <p:cNvPr id="8196"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8197" name="Rectangle 3"/>
          <p:cNvSpPr>
            <a:spLocks noGrp="1" noChangeArrowheads="1"/>
          </p:cNvSpPr>
          <p:nvPr>
            <p:ph type="body" idx="1"/>
          </p:nvPr>
        </p:nvSpPr>
        <p:spPr/>
        <p:txBody>
          <a:bodyPr/>
          <a:lstStyle/>
          <a:p>
            <a:pPr lvl="0" eaLnBrk="1" hangingPunct="1">
              <a:buFontTx/>
              <a:buChar char="-"/>
            </a:pPr>
            <a:r>
              <a:rPr lang="de-DE" altLang="de-DE" b="1" dirty="0"/>
              <a:t>Zeitlicher Impuls statt natürliches Quellsignal</a:t>
            </a:r>
            <a:br>
              <a:rPr lang="de-DE" altLang="de-DE" b="1" dirty="0"/>
            </a:br>
            <a:endParaRPr lang="de-DE" altLang="de-DE" sz="2000" b="1" dirty="0"/>
          </a:p>
        </p:txBody>
      </p:sp>
      <p:sp>
        <p:nvSpPr>
          <p:cNvPr id="2" name="Rechteck 1"/>
          <p:cNvSpPr/>
          <p:nvPr/>
        </p:nvSpPr>
        <p:spPr>
          <a:xfrm>
            <a:off x="153988" y="3275742"/>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9579"/>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17217"/>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8201" name="Textfeld 3"/>
          <p:cNvSpPr txBox="1">
            <a:spLocks noChangeArrowheads="1"/>
          </p:cNvSpPr>
          <p:nvPr/>
        </p:nvSpPr>
        <p:spPr bwMode="auto">
          <a:xfrm>
            <a:off x="3203575" y="4706079"/>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45854"/>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8203" name="Textfeld 10"/>
          <p:cNvSpPr txBox="1">
            <a:spLocks noChangeArrowheads="1"/>
          </p:cNvSpPr>
          <p:nvPr/>
        </p:nvSpPr>
        <p:spPr bwMode="auto">
          <a:xfrm>
            <a:off x="2181225" y="5363304"/>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2" name="Freihandform 11"/>
          <p:cNvSpPr/>
          <p:nvPr/>
        </p:nvSpPr>
        <p:spPr>
          <a:xfrm>
            <a:off x="2725738" y="5010879"/>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accent1">
                <a:lumMod val="1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3" name="Freihandform 12"/>
          <p:cNvSpPr/>
          <p:nvPr/>
        </p:nvSpPr>
        <p:spPr>
          <a:xfrm>
            <a:off x="2789238" y="4987067"/>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accent2">
                <a:lumMod val="40000"/>
                <a:lumOff val="6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4" name="Freihandform 13"/>
          <p:cNvSpPr/>
          <p:nvPr/>
        </p:nvSpPr>
        <p:spPr>
          <a:xfrm>
            <a:off x="2673350" y="5044217"/>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6" name="Freihandform 15"/>
          <p:cNvSpPr/>
          <p:nvPr/>
        </p:nvSpPr>
        <p:spPr>
          <a:xfrm>
            <a:off x="2640013" y="3505929"/>
            <a:ext cx="947737" cy="1897063"/>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accent1">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27" name="Gerade Verbindung mit Pfeil 26"/>
          <p:cNvCxnSpPr/>
          <p:nvPr/>
        </p:nvCxnSpPr>
        <p:spPr>
          <a:xfrm>
            <a:off x="5580063" y="4067904"/>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15779"/>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p:nvPr/>
        </p:nvCxnSpPr>
        <p:spPr>
          <a:xfrm flipV="1">
            <a:off x="5940425" y="4644167"/>
            <a:ext cx="0" cy="1471612"/>
          </a:xfrm>
          <a:prstGeom prst="straightConnector1">
            <a:avLst/>
          </a:prstGeom>
          <a:ln w="38100">
            <a:solidFill>
              <a:schemeClr val="accent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flipV="1">
            <a:off x="6516688" y="5402992"/>
            <a:ext cx="0" cy="712787"/>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Gerade Verbindung mit Pfeil 38"/>
          <p:cNvCxnSpPr/>
          <p:nvPr/>
        </p:nvCxnSpPr>
        <p:spPr>
          <a:xfrm flipV="1">
            <a:off x="6804025" y="5599842"/>
            <a:ext cx="0" cy="549275"/>
          </a:xfrm>
          <a:prstGeom prst="straightConnector1">
            <a:avLst/>
          </a:prstGeom>
          <a:ln w="38100">
            <a:solidFill>
              <a:schemeClr val="accent2">
                <a:lumMod val="40000"/>
                <a:lumOff val="6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Gerade Verbindung mit Pfeil 39"/>
          <p:cNvCxnSpPr/>
          <p:nvPr/>
        </p:nvCxnSpPr>
        <p:spPr>
          <a:xfrm flipV="1">
            <a:off x="7740650" y="5874479"/>
            <a:ext cx="0" cy="306388"/>
          </a:xfrm>
          <a:prstGeom prst="straightConnector1">
            <a:avLst/>
          </a:prstGeom>
          <a:ln w="38100">
            <a:solidFill>
              <a:schemeClr val="accent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214" name="Textfeld 7176"/>
          <p:cNvSpPr txBox="1">
            <a:spLocks noChangeArrowheads="1"/>
          </p:cNvSpPr>
          <p:nvPr/>
        </p:nvSpPr>
        <p:spPr bwMode="auto">
          <a:xfrm>
            <a:off x="2843213" y="4931504"/>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5" name="Textfeld 44"/>
          <p:cNvSpPr txBox="1"/>
          <p:nvPr/>
        </p:nvSpPr>
        <p:spPr>
          <a:xfrm>
            <a:off x="3203848" y="5786680"/>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46" name="Textfeld 45"/>
          <p:cNvSpPr txBox="1"/>
          <p:nvPr/>
        </p:nvSpPr>
        <p:spPr>
          <a:xfrm>
            <a:off x="3755038" y="4715852"/>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47" name="Textfeld 46"/>
          <p:cNvSpPr txBox="1"/>
          <p:nvPr/>
        </p:nvSpPr>
        <p:spPr>
          <a:xfrm>
            <a:off x="3203848" y="3563724"/>
            <a:ext cx="312906" cy="369332"/>
          </a:xfrm>
          <a:prstGeom prst="rect">
            <a:avLst/>
          </a:prstGeom>
          <a:noFill/>
        </p:spPr>
        <p:txBody>
          <a:bodyPr wrap="none">
            <a:spAutoFit/>
          </a:bodyPr>
          <a:lstStyle/>
          <a:p>
            <a:pPr>
              <a:defRPr/>
            </a:pPr>
            <a:r>
              <a:rPr lang="de-AT" dirty="0">
                <a:ln>
                  <a:solidFill>
                    <a:schemeClr val="accent1">
                      <a:lumMod val="90000"/>
                    </a:schemeClr>
                  </a:solidFill>
                </a:ln>
              </a:rPr>
              <a:t>3</a:t>
            </a:r>
          </a:p>
        </p:txBody>
      </p:sp>
      <p:sp>
        <p:nvSpPr>
          <p:cNvPr id="8218" name="Textfeld 47"/>
          <p:cNvSpPr txBox="1">
            <a:spLocks noChangeArrowheads="1"/>
          </p:cNvSpPr>
          <p:nvPr/>
        </p:nvSpPr>
        <p:spPr bwMode="auto">
          <a:xfrm>
            <a:off x="5795963" y="6218967"/>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9" name="Textfeld 48"/>
          <p:cNvSpPr txBox="1"/>
          <p:nvPr/>
        </p:nvSpPr>
        <p:spPr>
          <a:xfrm>
            <a:off x="6372200" y="6218728"/>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50" name="Textfeld 49"/>
          <p:cNvSpPr txBox="1"/>
          <p:nvPr/>
        </p:nvSpPr>
        <p:spPr>
          <a:xfrm>
            <a:off x="6660232" y="6228020"/>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51" name="Textfeld 50"/>
          <p:cNvSpPr txBox="1"/>
          <p:nvPr/>
        </p:nvSpPr>
        <p:spPr>
          <a:xfrm>
            <a:off x="7596336" y="6218728"/>
            <a:ext cx="312906" cy="369332"/>
          </a:xfrm>
          <a:prstGeom prst="rect">
            <a:avLst/>
          </a:prstGeom>
          <a:noFill/>
        </p:spPr>
        <p:txBody>
          <a:bodyPr wrap="none">
            <a:spAutoFit/>
          </a:bodyPr>
          <a:lstStyle/>
          <a:p>
            <a:pPr>
              <a:defRPr/>
            </a:pPr>
            <a:r>
              <a:rPr lang="de-AT" dirty="0">
                <a:ln>
                  <a:solidFill>
                    <a:schemeClr val="accent1">
                      <a:lumMod val="90000"/>
                    </a:schemeClr>
                  </a:solidFill>
                </a:ln>
              </a:rPr>
              <a:t>3</a:t>
            </a:r>
          </a:p>
        </p:txBody>
      </p:sp>
      <p:sp>
        <p:nvSpPr>
          <p:cNvPr id="8222" name="Textfeld 30"/>
          <p:cNvSpPr txBox="1">
            <a:spLocks noChangeArrowheads="1"/>
          </p:cNvSpPr>
          <p:nvPr/>
        </p:nvSpPr>
        <p:spPr bwMode="auto">
          <a:xfrm>
            <a:off x="5364163" y="3707542"/>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8223" name="Textfeld 31"/>
          <p:cNvSpPr txBox="1">
            <a:spLocks noChangeArrowheads="1"/>
          </p:cNvSpPr>
          <p:nvPr/>
        </p:nvSpPr>
        <p:spPr bwMode="auto">
          <a:xfrm>
            <a:off x="8388350" y="5939567"/>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a:t>
            </a:r>
            <a:r>
              <a:rPr lang="de-DE" altLang="de-DE" dirty="0" smtClean="0"/>
              <a:t>2014</a:t>
            </a:r>
            <a:endParaRPr lang="de-DE" altLang="de-DE" dirty="0"/>
          </a:p>
        </p:txBody>
      </p:sp>
      <p:sp>
        <p:nvSpPr>
          <p:cNvPr id="8" name="Foliennummernplatzhalter 4"/>
          <p:cNvSpPr>
            <a:spLocks noGrp="1"/>
          </p:cNvSpPr>
          <p:nvPr>
            <p:ph type="sldNum" sz="quarter" idx="11"/>
          </p:nvPr>
        </p:nvSpPr>
        <p:spPr/>
        <p:txBody>
          <a:bodyPr/>
          <a:lstStyle/>
          <a:p>
            <a:pPr>
              <a:defRPr/>
            </a:pPr>
            <a:fld id="{9FFFBF16-F3C4-4971-A224-30D6C95EC338}" type="slidenum">
              <a:rPr lang="de-DE" altLang="de-DE"/>
              <a:pPr>
                <a:defRPr/>
              </a:pPr>
              <a:t>7</a:t>
            </a:fld>
            <a:endParaRPr lang="de-DE" altLang="de-DE"/>
          </a:p>
        </p:txBody>
      </p:sp>
      <p:sp>
        <p:nvSpPr>
          <p:cNvPr id="8196" name="Rectangle 2"/>
          <p:cNvSpPr>
            <a:spLocks noGrp="1" noChangeArrowheads="1"/>
          </p:cNvSpPr>
          <p:nvPr>
            <p:ph type="title"/>
          </p:nvPr>
        </p:nvSpPr>
        <p:spPr>
          <a:xfrm>
            <a:off x="250825" y="331788"/>
            <a:ext cx="8569325" cy="576262"/>
          </a:xfrm>
        </p:spPr>
        <p:txBody>
          <a:bodyPr/>
          <a:lstStyle/>
          <a:p>
            <a:pPr eaLnBrk="1" hangingPunct="1"/>
            <a:r>
              <a:rPr lang="de-DE" altLang="de-DE" smtClean="0"/>
              <a:t>Modell einer verallgemeinerten Raumantwort</a:t>
            </a:r>
          </a:p>
        </p:txBody>
      </p:sp>
      <p:sp>
        <p:nvSpPr>
          <p:cNvPr id="8197" name="Rectangle 3"/>
          <p:cNvSpPr>
            <a:spLocks noGrp="1" noChangeArrowheads="1"/>
          </p:cNvSpPr>
          <p:nvPr>
            <p:ph type="body" idx="1"/>
          </p:nvPr>
        </p:nvSpPr>
        <p:spPr/>
        <p:txBody>
          <a:bodyPr/>
          <a:lstStyle/>
          <a:p>
            <a:pPr lvl="0" eaLnBrk="1" hangingPunct="1">
              <a:buFontTx/>
              <a:buChar char="-"/>
            </a:pPr>
            <a:r>
              <a:rPr lang="de-DE" altLang="de-DE" b="1" dirty="0"/>
              <a:t>Zeitlicher Impuls </a:t>
            </a:r>
            <a:r>
              <a:rPr lang="de-DE" altLang="de-DE" b="1" dirty="0"/>
              <a:t>statt natürliches Quellsignal</a:t>
            </a:r>
            <a:r>
              <a:rPr lang="de-DE" altLang="de-DE" b="1" dirty="0"/>
              <a:t/>
            </a:r>
            <a:br>
              <a:rPr lang="de-DE" altLang="de-DE" b="1" dirty="0"/>
            </a:br>
            <a:r>
              <a:rPr lang="de-DE" altLang="de-DE" sz="2000" b="1" dirty="0"/>
              <a:t>Raumantwort auf jedes Eingangssignal berechenbar durch </a:t>
            </a:r>
            <a:r>
              <a:rPr lang="de-DE" altLang="de-DE" sz="2000" b="1" dirty="0" smtClean="0"/>
              <a:t>Faltungsintegral</a:t>
            </a:r>
            <a:endParaRPr lang="de-DE" altLang="de-DE" sz="2000" b="1" dirty="0"/>
          </a:p>
        </p:txBody>
      </p:sp>
      <p:sp>
        <p:nvSpPr>
          <p:cNvPr id="2" name="Rechteck 1"/>
          <p:cNvSpPr/>
          <p:nvPr/>
        </p:nvSpPr>
        <p:spPr>
          <a:xfrm>
            <a:off x="153988" y="3275742"/>
            <a:ext cx="4464050" cy="3084512"/>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499579"/>
            <a:ext cx="3952875" cy="2655888"/>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3" name="Ellipse 2"/>
          <p:cNvSpPr/>
          <p:nvPr/>
        </p:nvSpPr>
        <p:spPr>
          <a:xfrm>
            <a:off x="3492500" y="4917217"/>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8201" name="Textfeld 3"/>
          <p:cNvSpPr txBox="1">
            <a:spLocks noChangeArrowheads="1"/>
          </p:cNvSpPr>
          <p:nvPr/>
        </p:nvSpPr>
        <p:spPr bwMode="auto">
          <a:xfrm>
            <a:off x="3203575" y="4706079"/>
            <a:ext cx="365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0" name="Ellipse 9"/>
          <p:cNvSpPr/>
          <p:nvPr/>
        </p:nvSpPr>
        <p:spPr>
          <a:xfrm>
            <a:off x="2540000" y="5445854"/>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8203" name="Textfeld 10"/>
          <p:cNvSpPr txBox="1">
            <a:spLocks noChangeArrowheads="1"/>
          </p:cNvSpPr>
          <p:nvPr/>
        </p:nvSpPr>
        <p:spPr bwMode="auto">
          <a:xfrm>
            <a:off x="2181225" y="5363304"/>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2" name="Freihandform 11"/>
          <p:cNvSpPr/>
          <p:nvPr/>
        </p:nvSpPr>
        <p:spPr>
          <a:xfrm>
            <a:off x="2725738" y="5010879"/>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accent1">
                <a:lumMod val="1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3" name="Freihandform 12"/>
          <p:cNvSpPr/>
          <p:nvPr/>
        </p:nvSpPr>
        <p:spPr>
          <a:xfrm>
            <a:off x="2789238" y="4987067"/>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accent2">
                <a:lumMod val="40000"/>
                <a:lumOff val="6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4" name="Freihandform 13"/>
          <p:cNvSpPr/>
          <p:nvPr/>
        </p:nvSpPr>
        <p:spPr>
          <a:xfrm>
            <a:off x="2673350" y="5044217"/>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6" name="Freihandform 15"/>
          <p:cNvSpPr/>
          <p:nvPr/>
        </p:nvSpPr>
        <p:spPr>
          <a:xfrm>
            <a:off x="2640013" y="3505929"/>
            <a:ext cx="947737" cy="1897063"/>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accent1">
                <a:lumMod val="7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27" name="Gerade Verbindung mit Pfeil 26"/>
          <p:cNvCxnSpPr/>
          <p:nvPr/>
        </p:nvCxnSpPr>
        <p:spPr>
          <a:xfrm>
            <a:off x="5580063" y="4067904"/>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5435600" y="6115779"/>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9" name="Gerade Verbindung mit Pfeil 7168"/>
          <p:cNvCxnSpPr/>
          <p:nvPr/>
        </p:nvCxnSpPr>
        <p:spPr>
          <a:xfrm flipV="1">
            <a:off x="5940425" y="4644167"/>
            <a:ext cx="0" cy="1471612"/>
          </a:xfrm>
          <a:prstGeom prst="straightConnector1">
            <a:avLst/>
          </a:prstGeom>
          <a:ln w="38100">
            <a:solidFill>
              <a:schemeClr val="accent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Gerade Verbindung mit Pfeil 35"/>
          <p:cNvCxnSpPr/>
          <p:nvPr/>
        </p:nvCxnSpPr>
        <p:spPr>
          <a:xfrm flipV="1">
            <a:off x="6516688" y="5402992"/>
            <a:ext cx="0" cy="712787"/>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Gerade Verbindung mit Pfeil 38"/>
          <p:cNvCxnSpPr/>
          <p:nvPr/>
        </p:nvCxnSpPr>
        <p:spPr>
          <a:xfrm flipV="1">
            <a:off x="6804025" y="5599842"/>
            <a:ext cx="0" cy="549275"/>
          </a:xfrm>
          <a:prstGeom prst="straightConnector1">
            <a:avLst/>
          </a:prstGeom>
          <a:ln w="38100">
            <a:solidFill>
              <a:schemeClr val="accent2">
                <a:lumMod val="40000"/>
                <a:lumOff val="6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Gerade Verbindung mit Pfeil 39"/>
          <p:cNvCxnSpPr/>
          <p:nvPr/>
        </p:nvCxnSpPr>
        <p:spPr>
          <a:xfrm flipV="1">
            <a:off x="7740650" y="5874479"/>
            <a:ext cx="0" cy="306388"/>
          </a:xfrm>
          <a:prstGeom prst="straightConnector1">
            <a:avLst/>
          </a:prstGeom>
          <a:ln w="38100">
            <a:solidFill>
              <a:schemeClr val="accent1">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214" name="Textfeld 7176"/>
          <p:cNvSpPr txBox="1">
            <a:spLocks noChangeArrowheads="1"/>
          </p:cNvSpPr>
          <p:nvPr/>
        </p:nvSpPr>
        <p:spPr bwMode="auto">
          <a:xfrm>
            <a:off x="2843213" y="4931504"/>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5" name="Textfeld 44"/>
          <p:cNvSpPr txBox="1"/>
          <p:nvPr/>
        </p:nvSpPr>
        <p:spPr>
          <a:xfrm>
            <a:off x="3203848" y="5786680"/>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46" name="Textfeld 45"/>
          <p:cNvSpPr txBox="1"/>
          <p:nvPr/>
        </p:nvSpPr>
        <p:spPr>
          <a:xfrm>
            <a:off x="3755038" y="4715852"/>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47" name="Textfeld 46"/>
          <p:cNvSpPr txBox="1"/>
          <p:nvPr/>
        </p:nvSpPr>
        <p:spPr>
          <a:xfrm>
            <a:off x="3203848" y="3563724"/>
            <a:ext cx="312906" cy="369332"/>
          </a:xfrm>
          <a:prstGeom prst="rect">
            <a:avLst/>
          </a:prstGeom>
          <a:noFill/>
        </p:spPr>
        <p:txBody>
          <a:bodyPr wrap="none">
            <a:spAutoFit/>
          </a:bodyPr>
          <a:lstStyle/>
          <a:p>
            <a:pPr>
              <a:defRPr/>
            </a:pPr>
            <a:r>
              <a:rPr lang="de-AT" dirty="0">
                <a:ln>
                  <a:solidFill>
                    <a:schemeClr val="accent1">
                      <a:lumMod val="90000"/>
                    </a:schemeClr>
                  </a:solidFill>
                </a:ln>
              </a:rPr>
              <a:t>3</a:t>
            </a:r>
          </a:p>
        </p:txBody>
      </p:sp>
      <p:sp>
        <p:nvSpPr>
          <p:cNvPr id="8218" name="Textfeld 47"/>
          <p:cNvSpPr txBox="1">
            <a:spLocks noChangeArrowheads="1"/>
          </p:cNvSpPr>
          <p:nvPr/>
        </p:nvSpPr>
        <p:spPr bwMode="auto">
          <a:xfrm>
            <a:off x="5795963" y="6218967"/>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0</a:t>
            </a:r>
          </a:p>
        </p:txBody>
      </p:sp>
      <p:sp>
        <p:nvSpPr>
          <p:cNvPr id="49" name="Textfeld 48"/>
          <p:cNvSpPr txBox="1"/>
          <p:nvPr/>
        </p:nvSpPr>
        <p:spPr>
          <a:xfrm>
            <a:off x="6372200" y="6218728"/>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50" name="Textfeld 49"/>
          <p:cNvSpPr txBox="1"/>
          <p:nvPr/>
        </p:nvSpPr>
        <p:spPr>
          <a:xfrm>
            <a:off x="6660232" y="6228020"/>
            <a:ext cx="312906" cy="369332"/>
          </a:xfrm>
          <a:prstGeom prst="rect">
            <a:avLst/>
          </a:prstGeom>
          <a:noFill/>
        </p:spPr>
        <p:txBody>
          <a:bodyPr wrap="none">
            <a:spAutoFit/>
          </a:bodyPr>
          <a:lstStyle/>
          <a:p>
            <a:pPr>
              <a:defRPr/>
            </a:pPr>
            <a:r>
              <a:rPr lang="de-AT" dirty="0">
                <a:ln>
                  <a:solidFill>
                    <a:schemeClr val="accent2">
                      <a:lumMod val="40000"/>
                      <a:lumOff val="60000"/>
                    </a:schemeClr>
                  </a:solidFill>
                </a:ln>
              </a:rPr>
              <a:t>2</a:t>
            </a:r>
          </a:p>
        </p:txBody>
      </p:sp>
      <p:sp>
        <p:nvSpPr>
          <p:cNvPr id="51" name="Textfeld 50"/>
          <p:cNvSpPr txBox="1"/>
          <p:nvPr/>
        </p:nvSpPr>
        <p:spPr>
          <a:xfrm>
            <a:off x="7596336" y="6218728"/>
            <a:ext cx="312906" cy="369332"/>
          </a:xfrm>
          <a:prstGeom prst="rect">
            <a:avLst/>
          </a:prstGeom>
          <a:noFill/>
        </p:spPr>
        <p:txBody>
          <a:bodyPr wrap="none">
            <a:spAutoFit/>
          </a:bodyPr>
          <a:lstStyle/>
          <a:p>
            <a:pPr>
              <a:defRPr/>
            </a:pPr>
            <a:r>
              <a:rPr lang="de-AT" dirty="0">
                <a:ln>
                  <a:solidFill>
                    <a:schemeClr val="accent1">
                      <a:lumMod val="90000"/>
                    </a:schemeClr>
                  </a:solidFill>
                </a:ln>
              </a:rPr>
              <a:t>3</a:t>
            </a:r>
          </a:p>
        </p:txBody>
      </p:sp>
      <p:sp>
        <p:nvSpPr>
          <p:cNvPr id="8222" name="Textfeld 30"/>
          <p:cNvSpPr txBox="1">
            <a:spLocks noChangeArrowheads="1"/>
          </p:cNvSpPr>
          <p:nvPr/>
        </p:nvSpPr>
        <p:spPr bwMode="auto">
          <a:xfrm>
            <a:off x="5364163" y="3707542"/>
            <a:ext cx="53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8223" name="Textfeld 31"/>
          <p:cNvSpPr txBox="1">
            <a:spLocks noChangeArrowheads="1"/>
          </p:cNvSpPr>
          <p:nvPr/>
        </p:nvSpPr>
        <p:spPr bwMode="auto">
          <a:xfrm>
            <a:off x="8388350" y="5939567"/>
            <a:ext cx="24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pic>
        <p:nvPicPr>
          <p:cNvPr id="32" name="Grafik 31" descr="Eckige Klammer links/rechts: TexPoint Display"/>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638254" y="2189624"/>
            <a:ext cx="4104050" cy="880124"/>
          </a:xfrm>
          <a:prstGeom prst="rect">
            <a:avLst/>
          </a:prstGeom>
          <a:noFill/>
          <a:ln w="9525" cap="flat" cmpd="sng" algn="in">
            <a:noFill/>
            <a:prstDash val="solid"/>
            <a:round/>
            <a:headEnd type="none" w="med" len="med"/>
            <a:tailEnd type="none" w="med" len="med"/>
          </a:ln>
          <a:effectLst/>
          <a:extLst>
            <a:ext uri="{909E8E84-426E-40DD-AFC4-6F175D3DCCD1}">
              <a14:hiddenFill xmlns:a14="http://schemas.microsoft.com/office/drawing/2010/main">
                <a:solidFill>
                  <a:srgbClr val="0064C8"/>
                </a:solidFill>
              </a14:hiddenFill>
            </a:ext>
            <a:ext uri="{91240B29-F687-4F45-9708-019B960494DF}">
              <a14:hiddenLine xmlns:a14="http://schemas.microsoft.com/office/drawing/2010/main" w="9525" cap="flat" cmpd="sng" algn="in">
                <a:solidFill>
                  <a:schemeClr val="tx1"/>
                </a:solidFill>
                <a:prstDash val="solid"/>
                <a:round/>
                <a:headEnd type="none" w="med" len="med"/>
                <a:tailEnd type="none" w="med" len="med"/>
              </a14:hiddenLine>
            </a:ext>
            <a:ext uri="{AF507438-7753-43E0-B8FC-AC1667EBCBE1}">
              <a14:hiddenEffects xmlns:a14="http://schemas.microsoft.com/office/drawing/2010/main">
                <a:effectLst>
                  <a:prstShdw prst="shdw14" dist="35921" dir="2700000">
                    <a:srgbClr val="000000"/>
                  </a:prstShdw>
                </a:effectLst>
              </a14:hiddenEffects>
            </a:ext>
            <a:ext uri="{31F19639-BCED-4A60-ADC4-E9642A236FB7}">
              <a14:hiddenScene3d xmlns:a14="http://schemas.microsoft.com/office/drawing/2010/main">
                <a:camera prst="orthographicFront">
                  <a:rot lat="0" lon="0" rev="0"/>
                </a:camera>
                <a:lightRig rig="threePt" dir="t">
                  <a:rot lat="0" lon="0" rev="0"/>
                </a:lightRig>
              </a14:hiddenScene3d>
            </a:ext>
            <a:ext uri="{E45631CC-5BF2-4C18-A39C-3461C7D3F71A}">
              <a14:hiddenSp3d xmlns:a14="http://schemas.microsoft.com/office/drawing/2010/main" extrusionH="457200">
                <a:contourClr>
                  <a:srgbClr val="000000"/>
                </a:contourClr>
              </a14:hiddenSp3d>
            </a:ext>
            <a:ext uri="{53640926-AAD7-44D8-BBD7-CCE9431645EC}">
              <a14:shadowObscured xmlns:a14="http://schemas.microsoft.com/office/drawing/2010/main"/>
            </a:ext>
          </a:extLst>
        </p:spPr>
      </p:pic>
    </p:spTree>
    <p:extLst>
      <p:ext uri="{BB962C8B-B14F-4D97-AF65-F5344CB8AC3E}">
        <p14:creationId xmlns:p14="http://schemas.microsoft.com/office/powerpoint/2010/main" val="28336219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smtClean="0"/>
              <a:t>4 vergessene Dimensionen der </a:t>
            </a:r>
            <a:r>
              <a:rPr lang="de-DE" altLang="de-DE" dirty="0" err="1" smtClean="0"/>
              <a:t>Ramantwort</a:t>
            </a:r>
            <a:r>
              <a:rPr lang="de-DE" altLang="de-DE" dirty="0" smtClean="0"/>
              <a:t>               Franz </a:t>
            </a:r>
            <a:r>
              <a:rPr lang="de-DE" altLang="de-DE" dirty="0" err="1"/>
              <a:t>Zotter</a:t>
            </a:r>
            <a:r>
              <a:rPr lang="de-DE" altLang="de-DE" dirty="0"/>
              <a:t>                               </a:t>
            </a:r>
            <a:r>
              <a:rPr lang="de-DE" altLang="de-DE" dirty="0" smtClean="0"/>
              <a:t>Berlin, Jan. 2014</a:t>
            </a:r>
            <a:endParaRPr lang="de-DE" altLang="de-DE" dirty="0"/>
          </a:p>
        </p:txBody>
      </p:sp>
      <p:sp>
        <p:nvSpPr>
          <p:cNvPr id="8" name="Foliennummernplatzhalter 4"/>
          <p:cNvSpPr>
            <a:spLocks noGrp="1"/>
          </p:cNvSpPr>
          <p:nvPr>
            <p:ph type="sldNum" sz="quarter" idx="11"/>
          </p:nvPr>
        </p:nvSpPr>
        <p:spPr/>
        <p:txBody>
          <a:bodyPr/>
          <a:lstStyle/>
          <a:p>
            <a:pPr>
              <a:defRPr/>
            </a:pPr>
            <a:fld id="{DBFDC288-7CE5-461E-94B8-FD7508DAEE8E}" type="slidenum">
              <a:rPr lang="de-DE" altLang="de-DE"/>
              <a:pPr>
                <a:defRPr/>
              </a:pPr>
              <a:t>8</a:t>
            </a:fld>
            <a:endParaRPr lang="de-DE" altLang="de-DE"/>
          </a:p>
        </p:txBody>
      </p:sp>
      <p:sp>
        <p:nvSpPr>
          <p:cNvPr id="10244"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10245" name="Rectangle 3"/>
          <p:cNvSpPr>
            <a:spLocks noGrp="1" noChangeArrowheads="1"/>
          </p:cNvSpPr>
          <p:nvPr>
            <p:ph type="body" idx="1"/>
          </p:nvPr>
        </p:nvSpPr>
        <p:spPr/>
        <p:txBody>
          <a:bodyPr/>
          <a:lstStyle/>
          <a:p>
            <a:pPr eaLnBrk="1" hangingPunct="1">
              <a:buFontTx/>
              <a:buChar char="-"/>
            </a:pPr>
            <a:r>
              <a:rPr lang="de-DE" altLang="de-DE" b="1" dirty="0" smtClean="0"/>
              <a:t>Zeitlicher Impuls </a:t>
            </a:r>
            <a:r>
              <a:rPr lang="de-DE" altLang="de-DE" b="1" dirty="0"/>
              <a:t>statt natürliches Quellsignal</a:t>
            </a:r>
            <a:r>
              <a:rPr lang="de-DE" altLang="de-DE" b="1" dirty="0" smtClean="0"/>
              <a:t/>
            </a:r>
            <a:br>
              <a:rPr lang="de-DE" altLang="de-DE" b="1" dirty="0" smtClean="0"/>
            </a:br>
            <a:r>
              <a:rPr lang="de-DE" altLang="de-DE" sz="2000" b="1" dirty="0" smtClean="0"/>
              <a:t>Raumantwort auf jedes Eingangssignal berechenbar</a:t>
            </a:r>
          </a:p>
          <a:p>
            <a:pPr eaLnBrk="1" hangingPunct="1">
              <a:buFontTx/>
              <a:buChar char="-"/>
            </a:pPr>
            <a:r>
              <a:rPr lang="de-DE" altLang="de-DE" b="1" dirty="0" smtClean="0"/>
              <a:t>Und wenn die Quelle nur in eine Richtung spielt?</a:t>
            </a:r>
          </a:p>
          <a:p>
            <a:pPr eaLnBrk="1" hangingPunct="1">
              <a:buFontTx/>
              <a:buChar char="-"/>
            </a:pPr>
            <a:endParaRPr lang="de-DE" altLang="de-DE" b="1" dirty="0" smtClean="0"/>
          </a:p>
        </p:txBody>
      </p:sp>
      <p:sp>
        <p:nvSpPr>
          <p:cNvPr id="6" name="Rechteck 5"/>
          <p:cNvSpPr/>
          <p:nvPr/>
        </p:nvSpPr>
        <p:spPr>
          <a:xfrm>
            <a:off x="153988" y="3275013"/>
            <a:ext cx="4464050" cy="3086100"/>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500438"/>
            <a:ext cx="3952875" cy="2655887"/>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10" name="Ellipse 9"/>
          <p:cNvSpPr/>
          <p:nvPr/>
        </p:nvSpPr>
        <p:spPr>
          <a:xfrm>
            <a:off x="3492500" y="4916488"/>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0249" name="Textfeld 10"/>
          <p:cNvSpPr txBox="1">
            <a:spLocks noChangeArrowheads="1"/>
          </p:cNvSpPr>
          <p:nvPr/>
        </p:nvSpPr>
        <p:spPr bwMode="auto">
          <a:xfrm>
            <a:off x="3203575" y="4706938"/>
            <a:ext cx="36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2" name="Ellipse 11"/>
          <p:cNvSpPr/>
          <p:nvPr/>
        </p:nvSpPr>
        <p:spPr>
          <a:xfrm>
            <a:off x="2540000" y="5445125"/>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0251" name="Textfeld 12"/>
          <p:cNvSpPr txBox="1">
            <a:spLocks noChangeArrowheads="1"/>
          </p:cNvSpPr>
          <p:nvPr/>
        </p:nvSpPr>
        <p:spPr bwMode="auto">
          <a:xfrm>
            <a:off x="2181225" y="5364163"/>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4" name="Freihandform 13"/>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5" name="Freihandform 14"/>
          <p:cNvSpPr/>
          <p:nvPr/>
        </p:nvSpPr>
        <p:spPr>
          <a:xfrm>
            <a:off x="2789238" y="4986338"/>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6" name="Freihandform 15"/>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7" name="Freihandform 16"/>
          <p:cNvSpPr/>
          <p:nvPr/>
        </p:nvSpPr>
        <p:spPr>
          <a:xfrm>
            <a:off x="2640013" y="3505200"/>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bg1">
                <a:lumMod val="8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18" name="Gerade Verbindung mit Pfeil 17"/>
          <p:cNvCxnSpPr/>
          <p:nvPr/>
        </p:nvCxnSpPr>
        <p:spPr>
          <a:xfrm>
            <a:off x="5580063" y="4067175"/>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H="1">
            <a:off x="5435600" y="6116638"/>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V="1">
            <a:off x="5940425" y="4643438"/>
            <a:ext cx="0" cy="1473200"/>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V="1">
            <a:off x="6516688" y="5403850"/>
            <a:ext cx="0" cy="712788"/>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V="1">
            <a:off x="6804025" y="5600700"/>
            <a:ext cx="0" cy="5476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flipV="1">
            <a:off x="7740650" y="5873750"/>
            <a:ext cx="0" cy="3063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262" name="Textfeld 23"/>
          <p:cNvSpPr txBox="1">
            <a:spLocks noChangeArrowheads="1"/>
          </p:cNvSpPr>
          <p:nvPr/>
        </p:nvSpPr>
        <p:spPr bwMode="auto">
          <a:xfrm>
            <a:off x="2843213" y="4932363"/>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solidFill>
                  <a:schemeClr val="bg1">
                    <a:lumMod val="85000"/>
                  </a:schemeClr>
                </a:solidFill>
              </a:rPr>
              <a:t>0</a:t>
            </a:r>
          </a:p>
        </p:txBody>
      </p:sp>
      <p:sp>
        <p:nvSpPr>
          <p:cNvPr id="25" name="Textfeld 24"/>
          <p:cNvSpPr txBox="1"/>
          <p:nvPr/>
        </p:nvSpPr>
        <p:spPr>
          <a:xfrm>
            <a:off x="3203848" y="5786680"/>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26" name="Textfeld 25"/>
          <p:cNvSpPr txBox="1"/>
          <p:nvPr/>
        </p:nvSpPr>
        <p:spPr>
          <a:xfrm>
            <a:off x="3755038" y="4715852"/>
            <a:ext cx="312906" cy="369332"/>
          </a:xfrm>
          <a:prstGeom prst="rect">
            <a:avLst/>
          </a:prstGeom>
          <a:noFill/>
        </p:spPr>
        <p:txBody>
          <a:bodyPr wrap="none">
            <a:spAutoFit/>
          </a:bodyPr>
          <a:lstStyle/>
          <a:p>
            <a:pPr>
              <a:defRPr/>
            </a:pPr>
            <a:r>
              <a:rPr lang="de-AT" dirty="0">
                <a:solidFill>
                  <a:schemeClr val="bg1">
                    <a:lumMod val="85000"/>
                  </a:schemeClr>
                </a:solidFill>
              </a:rPr>
              <a:t>2</a:t>
            </a:r>
          </a:p>
        </p:txBody>
      </p:sp>
      <p:sp>
        <p:nvSpPr>
          <p:cNvPr id="27" name="Textfeld 26"/>
          <p:cNvSpPr txBox="1"/>
          <p:nvPr/>
        </p:nvSpPr>
        <p:spPr>
          <a:xfrm>
            <a:off x="3203848" y="3563724"/>
            <a:ext cx="312906" cy="369332"/>
          </a:xfrm>
          <a:prstGeom prst="rect">
            <a:avLst/>
          </a:prstGeom>
          <a:noFill/>
        </p:spPr>
        <p:txBody>
          <a:bodyPr wrap="none">
            <a:spAutoFit/>
          </a:bodyPr>
          <a:lstStyle/>
          <a:p>
            <a:pPr>
              <a:defRPr/>
            </a:pPr>
            <a:r>
              <a:rPr lang="de-AT" dirty="0">
                <a:solidFill>
                  <a:schemeClr val="bg1">
                    <a:lumMod val="85000"/>
                  </a:schemeClr>
                </a:solidFill>
              </a:rPr>
              <a:t>3</a:t>
            </a:r>
          </a:p>
        </p:txBody>
      </p:sp>
      <p:sp>
        <p:nvSpPr>
          <p:cNvPr id="10266" name="Textfeld 27"/>
          <p:cNvSpPr txBox="1">
            <a:spLocks noChangeArrowheads="1"/>
          </p:cNvSpPr>
          <p:nvPr/>
        </p:nvSpPr>
        <p:spPr bwMode="auto">
          <a:xfrm>
            <a:off x="5795963" y="6218238"/>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solidFill>
                  <a:schemeClr val="bg1">
                    <a:lumMod val="85000"/>
                  </a:schemeClr>
                </a:solidFill>
              </a:rPr>
              <a:t>0</a:t>
            </a:r>
          </a:p>
        </p:txBody>
      </p:sp>
      <p:sp>
        <p:nvSpPr>
          <p:cNvPr id="29" name="Textfeld 28"/>
          <p:cNvSpPr txBox="1"/>
          <p:nvPr/>
        </p:nvSpPr>
        <p:spPr>
          <a:xfrm>
            <a:off x="6372200" y="6218728"/>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30" name="Textfeld 29"/>
          <p:cNvSpPr txBox="1"/>
          <p:nvPr/>
        </p:nvSpPr>
        <p:spPr>
          <a:xfrm>
            <a:off x="6660232" y="6228020"/>
            <a:ext cx="312906" cy="369332"/>
          </a:xfrm>
          <a:prstGeom prst="rect">
            <a:avLst/>
          </a:prstGeom>
          <a:noFill/>
        </p:spPr>
        <p:txBody>
          <a:bodyPr wrap="none">
            <a:spAutoFit/>
          </a:bodyPr>
          <a:lstStyle/>
          <a:p>
            <a:pPr>
              <a:defRPr/>
            </a:pPr>
            <a:r>
              <a:rPr lang="de-AT" dirty="0">
                <a:solidFill>
                  <a:schemeClr val="bg1">
                    <a:lumMod val="85000"/>
                  </a:schemeClr>
                </a:solidFill>
              </a:rPr>
              <a:t>2</a:t>
            </a:r>
          </a:p>
        </p:txBody>
      </p:sp>
      <p:sp>
        <p:nvSpPr>
          <p:cNvPr id="31" name="Textfeld 30"/>
          <p:cNvSpPr txBox="1"/>
          <p:nvPr/>
        </p:nvSpPr>
        <p:spPr>
          <a:xfrm>
            <a:off x="7596336" y="6218728"/>
            <a:ext cx="312906" cy="369332"/>
          </a:xfrm>
          <a:prstGeom prst="rect">
            <a:avLst/>
          </a:prstGeom>
          <a:noFill/>
        </p:spPr>
        <p:txBody>
          <a:bodyPr wrap="none">
            <a:spAutoFit/>
          </a:bodyPr>
          <a:lstStyle/>
          <a:p>
            <a:pPr>
              <a:defRPr/>
            </a:pPr>
            <a:r>
              <a:rPr lang="de-AT" dirty="0">
                <a:solidFill>
                  <a:schemeClr val="bg1">
                    <a:lumMod val="85000"/>
                  </a:schemeClr>
                </a:solidFill>
              </a:rPr>
              <a:t>3</a:t>
            </a:r>
          </a:p>
        </p:txBody>
      </p:sp>
      <p:sp>
        <p:nvSpPr>
          <p:cNvPr id="10270" name="Textfeld 31"/>
          <p:cNvSpPr txBox="1">
            <a:spLocks noChangeArrowheads="1"/>
          </p:cNvSpPr>
          <p:nvPr/>
        </p:nvSpPr>
        <p:spPr bwMode="auto">
          <a:xfrm>
            <a:off x="5364163" y="3708400"/>
            <a:ext cx="53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10271" name="Textfeld 32"/>
          <p:cNvSpPr txBox="1">
            <a:spLocks noChangeArrowheads="1"/>
          </p:cNvSpPr>
          <p:nvPr/>
        </p:nvSpPr>
        <p:spPr bwMode="auto">
          <a:xfrm>
            <a:off x="8388350" y="5940425"/>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3"/>
          <p:cNvSpPr>
            <a:spLocks noGrp="1"/>
          </p:cNvSpPr>
          <p:nvPr>
            <p:ph type="ftr" sz="quarter" idx="10"/>
          </p:nvPr>
        </p:nvSpPr>
        <p:spPr/>
        <p:txBody>
          <a:bodyPr/>
          <a:lstStyle/>
          <a:p>
            <a:pPr>
              <a:defRPr/>
            </a:pPr>
            <a:r>
              <a:rPr lang="de-DE" altLang="de-DE" dirty="0"/>
              <a:t>4 vergessene Dimensionen der </a:t>
            </a:r>
            <a:r>
              <a:rPr lang="de-DE" altLang="de-DE" dirty="0" err="1"/>
              <a:t>Ramantwort</a:t>
            </a:r>
            <a:r>
              <a:rPr lang="de-DE" altLang="de-DE" dirty="0"/>
              <a:t>               Franz </a:t>
            </a:r>
            <a:r>
              <a:rPr lang="de-DE" altLang="de-DE" dirty="0" err="1"/>
              <a:t>Zotter</a:t>
            </a:r>
            <a:r>
              <a:rPr lang="de-DE" altLang="de-DE" dirty="0"/>
              <a:t>                               Berlin, Jan. 2014</a:t>
            </a:r>
          </a:p>
        </p:txBody>
      </p:sp>
      <p:sp>
        <p:nvSpPr>
          <p:cNvPr id="8" name="Foliennummernplatzhalter 4"/>
          <p:cNvSpPr>
            <a:spLocks noGrp="1"/>
          </p:cNvSpPr>
          <p:nvPr>
            <p:ph type="sldNum" sz="quarter" idx="11"/>
          </p:nvPr>
        </p:nvSpPr>
        <p:spPr/>
        <p:txBody>
          <a:bodyPr/>
          <a:lstStyle/>
          <a:p>
            <a:pPr>
              <a:defRPr/>
            </a:pPr>
            <a:fld id="{951153C0-DFBB-43E7-A7FD-FD57E98CAD49}" type="slidenum">
              <a:rPr lang="de-DE" altLang="de-DE"/>
              <a:pPr>
                <a:defRPr/>
              </a:pPr>
              <a:t>9</a:t>
            </a:fld>
            <a:endParaRPr lang="de-DE" altLang="de-DE"/>
          </a:p>
        </p:txBody>
      </p:sp>
      <p:sp>
        <p:nvSpPr>
          <p:cNvPr id="11268" name="Rectangle 2"/>
          <p:cNvSpPr>
            <a:spLocks noGrp="1" noChangeArrowheads="1"/>
          </p:cNvSpPr>
          <p:nvPr>
            <p:ph type="title"/>
          </p:nvPr>
        </p:nvSpPr>
        <p:spPr>
          <a:xfrm>
            <a:off x="250825" y="331788"/>
            <a:ext cx="8569325" cy="576262"/>
          </a:xfrm>
        </p:spPr>
        <p:txBody>
          <a:bodyPr/>
          <a:lstStyle/>
          <a:p>
            <a:pPr eaLnBrk="1" hangingPunct="1"/>
            <a:r>
              <a:rPr lang="de-DE" altLang="de-DE" smtClean="0"/>
              <a:t>Raumimpulsantwort: Verallgemeinerte Raumantwort?</a:t>
            </a:r>
          </a:p>
        </p:txBody>
      </p:sp>
      <p:sp>
        <p:nvSpPr>
          <p:cNvPr id="13317" name="Rectangle 3"/>
          <p:cNvSpPr>
            <a:spLocks noGrp="1" noChangeArrowheads="1"/>
          </p:cNvSpPr>
          <p:nvPr>
            <p:ph type="body" idx="1"/>
          </p:nvPr>
        </p:nvSpPr>
        <p:spPr/>
        <p:txBody>
          <a:bodyPr/>
          <a:lstStyle/>
          <a:p>
            <a:pPr eaLnBrk="1" hangingPunct="1">
              <a:buFontTx/>
              <a:buChar char="-"/>
              <a:defRPr/>
            </a:pPr>
            <a:r>
              <a:rPr lang="de-DE" altLang="de-DE" b="1" dirty="0" smtClean="0"/>
              <a:t>Zeitlicher Impuls </a:t>
            </a:r>
            <a:r>
              <a:rPr lang="de-DE" altLang="de-DE" b="1" dirty="0"/>
              <a:t>statt natürliches Quellsignal</a:t>
            </a:r>
            <a:r>
              <a:rPr lang="de-DE" altLang="de-DE" b="1" dirty="0" smtClean="0"/>
              <a:t/>
            </a:r>
            <a:br>
              <a:rPr lang="de-DE" altLang="de-DE" b="1" dirty="0" smtClean="0"/>
            </a:br>
            <a:r>
              <a:rPr lang="de-DE" altLang="de-DE" sz="2000" b="1" dirty="0" smtClean="0"/>
              <a:t>Raumantwort auf jedes Eingangssignal berechenbar</a:t>
            </a:r>
            <a:endParaRPr lang="de-DE" altLang="de-DE" b="1" dirty="0"/>
          </a:p>
          <a:p>
            <a:pPr lvl="0" eaLnBrk="1" hangingPunct="1">
              <a:buFontTx/>
              <a:buChar char="-"/>
              <a:defRPr/>
            </a:pPr>
            <a:r>
              <a:rPr lang="de-DE" altLang="de-DE" b="1" dirty="0"/>
              <a:t>Richtungsstrahlen statt natürlicher </a:t>
            </a:r>
            <a:br>
              <a:rPr lang="de-DE" altLang="de-DE" b="1" dirty="0"/>
            </a:br>
            <a:r>
              <a:rPr lang="de-DE" altLang="de-DE" b="1" dirty="0"/>
              <a:t>Quellausstrahlungscharakteristik</a:t>
            </a:r>
            <a:br>
              <a:rPr lang="de-DE" altLang="de-DE" b="1" dirty="0"/>
            </a:br>
            <a:r>
              <a:rPr lang="de-DE" altLang="de-DE" sz="2000" b="1" dirty="0"/>
              <a:t>Raumantwort auf jede Quellcharakteristik </a:t>
            </a:r>
            <a:r>
              <a:rPr lang="de-DE" altLang="de-DE" sz="2000" b="1" dirty="0" smtClean="0"/>
              <a:t>berechenbar durch Integral</a:t>
            </a:r>
            <a:endParaRPr lang="de-DE" altLang="de-DE" b="1" dirty="0"/>
          </a:p>
          <a:p>
            <a:pPr marL="0" indent="0" eaLnBrk="1" hangingPunct="1">
              <a:buFontTx/>
              <a:buNone/>
              <a:defRPr/>
            </a:pPr>
            <a:endParaRPr lang="de-DE" altLang="de-DE" b="1" dirty="0"/>
          </a:p>
          <a:p>
            <a:pPr eaLnBrk="1" hangingPunct="1">
              <a:buFontTx/>
              <a:buChar char="-"/>
              <a:defRPr/>
            </a:pPr>
            <a:endParaRPr lang="de-DE" altLang="de-DE" b="1" dirty="0" smtClean="0"/>
          </a:p>
        </p:txBody>
      </p:sp>
      <p:sp>
        <p:nvSpPr>
          <p:cNvPr id="6" name="Rechteck 5"/>
          <p:cNvSpPr/>
          <p:nvPr/>
        </p:nvSpPr>
        <p:spPr>
          <a:xfrm>
            <a:off x="153988" y="3275013"/>
            <a:ext cx="4464050" cy="3086100"/>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9" name="Rechteck 8"/>
          <p:cNvSpPr/>
          <p:nvPr/>
        </p:nvSpPr>
        <p:spPr>
          <a:xfrm>
            <a:off x="403225" y="3500438"/>
            <a:ext cx="3952875" cy="2655887"/>
          </a:xfrm>
          <a:prstGeom prst="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AT"/>
              <a:t>2</a:t>
            </a:r>
          </a:p>
        </p:txBody>
      </p:sp>
      <p:sp>
        <p:nvSpPr>
          <p:cNvPr id="10" name="Ellipse 9"/>
          <p:cNvSpPr/>
          <p:nvPr/>
        </p:nvSpPr>
        <p:spPr>
          <a:xfrm>
            <a:off x="3492500" y="4916488"/>
            <a:ext cx="158750"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3" name="Textfeld 10"/>
          <p:cNvSpPr txBox="1">
            <a:spLocks noChangeArrowheads="1"/>
          </p:cNvSpPr>
          <p:nvPr/>
        </p:nvSpPr>
        <p:spPr bwMode="auto">
          <a:xfrm>
            <a:off x="3203575" y="4706938"/>
            <a:ext cx="365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Q</a:t>
            </a:r>
          </a:p>
        </p:txBody>
      </p:sp>
      <p:sp>
        <p:nvSpPr>
          <p:cNvPr id="12" name="Ellipse 11"/>
          <p:cNvSpPr/>
          <p:nvPr/>
        </p:nvSpPr>
        <p:spPr>
          <a:xfrm>
            <a:off x="2540000" y="5445125"/>
            <a:ext cx="160338" cy="15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1275" name="Textfeld 12"/>
          <p:cNvSpPr txBox="1">
            <a:spLocks noChangeArrowheads="1"/>
          </p:cNvSpPr>
          <p:nvPr/>
        </p:nvSpPr>
        <p:spPr bwMode="auto">
          <a:xfrm>
            <a:off x="2181225" y="5364163"/>
            <a:ext cx="338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t>E</a:t>
            </a:r>
          </a:p>
        </p:txBody>
      </p:sp>
      <p:sp>
        <p:nvSpPr>
          <p:cNvPr id="14" name="Freihandform 13"/>
          <p:cNvSpPr/>
          <p:nvPr/>
        </p:nvSpPr>
        <p:spPr>
          <a:xfrm>
            <a:off x="2725738" y="5010150"/>
            <a:ext cx="839787" cy="450850"/>
          </a:xfrm>
          <a:custGeom>
            <a:avLst/>
            <a:gdLst>
              <a:gd name="connsiteX0" fmla="*/ 856526 w 856526"/>
              <a:gd name="connsiteY0" fmla="*/ 0 h 474562"/>
              <a:gd name="connsiteX1" fmla="*/ 0 w 856526"/>
              <a:gd name="connsiteY1" fmla="*/ 474562 h 474562"/>
              <a:gd name="connsiteX0" fmla="*/ 906500 w 906500"/>
              <a:gd name="connsiteY0" fmla="*/ 0 h 451413"/>
              <a:gd name="connsiteX1" fmla="*/ 0 w 906500"/>
              <a:gd name="connsiteY1" fmla="*/ 451413 h 451413"/>
            </a:gdLst>
            <a:ahLst/>
            <a:cxnLst>
              <a:cxn ang="0">
                <a:pos x="connsiteX0" y="connsiteY0"/>
              </a:cxn>
              <a:cxn ang="0">
                <a:pos x="connsiteX1" y="connsiteY1"/>
              </a:cxn>
            </a:cxnLst>
            <a:rect l="l" t="t" r="r" b="b"/>
            <a:pathLst>
              <a:path w="906500" h="451413">
                <a:moveTo>
                  <a:pt x="906500" y="0"/>
                </a:moveTo>
                <a:lnTo>
                  <a:pt x="0" y="451413"/>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5" name="Freihandform 14"/>
          <p:cNvSpPr/>
          <p:nvPr/>
        </p:nvSpPr>
        <p:spPr>
          <a:xfrm>
            <a:off x="2789238" y="4986338"/>
            <a:ext cx="1550987" cy="544512"/>
          </a:xfrm>
          <a:custGeom>
            <a:avLst/>
            <a:gdLst>
              <a:gd name="connsiteX0" fmla="*/ 960699 w 1713053"/>
              <a:gd name="connsiteY0" fmla="*/ 0 h 532436"/>
              <a:gd name="connsiteX1" fmla="*/ 1713053 w 1713053"/>
              <a:gd name="connsiteY1" fmla="*/ 370390 h 532436"/>
              <a:gd name="connsiteX2" fmla="*/ 0 w 1713053"/>
              <a:gd name="connsiteY2" fmla="*/ 532436 h 532436"/>
              <a:gd name="connsiteX0" fmla="*/ 960699 w 1713053"/>
              <a:gd name="connsiteY0" fmla="*/ 0 h 532436"/>
              <a:gd name="connsiteX1" fmla="*/ 1713053 w 1713053"/>
              <a:gd name="connsiteY1" fmla="*/ 185195 h 532436"/>
              <a:gd name="connsiteX2" fmla="*/ 0 w 1713053"/>
              <a:gd name="connsiteY2" fmla="*/ 532436 h 532436"/>
              <a:gd name="connsiteX0" fmla="*/ 798653 w 1551007"/>
              <a:gd name="connsiteY0" fmla="*/ 0 h 544011"/>
              <a:gd name="connsiteX1" fmla="*/ 1551007 w 1551007"/>
              <a:gd name="connsiteY1" fmla="*/ 185195 h 544011"/>
              <a:gd name="connsiteX2" fmla="*/ 0 w 1551007"/>
              <a:gd name="connsiteY2" fmla="*/ 544011 h 544011"/>
            </a:gdLst>
            <a:ahLst/>
            <a:cxnLst>
              <a:cxn ang="0">
                <a:pos x="connsiteX0" y="connsiteY0"/>
              </a:cxn>
              <a:cxn ang="0">
                <a:pos x="connsiteX1" y="connsiteY1"/>
              </a:cxn>
              <a:cxn ang="0">
                <a:pos x="connsiteX2" y="connsiteY2"/>
              </a:cxn>
            </a:cxnLst>
            <a:rect l="l" t="t" r="r" b="b"/>
            <a:pathLst>
              <a:path w="1551007" h="544011">
                <a:moveTo>
                  <a:pt x="798653" y="0"/>
                </a:moveTo>
                <a:lnTo>
                  <a:pt x="1551007" y="185195"/>
                </a:lnTo>
                <a:lnTo>
                  <a:pt x="0" y="544011"/>
                </a:lnTo>
              </a:path>
            </a:pathLst>
          </a:custGeom>
          <a:noFill/>
          <a:ln>
            <a:solidFill>
              <a:schemeClr val="bg1">
                <a:lumMod val="8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6" name="Freihandform 15"/>
          <p:cNvSpPr/>
          <p:nvPr/>
        </p:nvSpPr>
        <p:spPr>
          <a:xfrm>
            <a:off x="2673350" y="5045075"/>
            <a:ext cx="903288" cy="1111250"/>
          </a:xfrm>
          <a:custGeom>
            <a:avLst/>
            <a:gdLst>
              <a:gd name="connsiteX0" fmla="*/ 937549 w 937549"/>
              <a:gd name="connsiteY0" fmla="*/ 0 h 1111170"/>
              <a:gd name="connsiteX1" fmla="*/ 763929 w 937549"/>
              <a:gd name="connsiteY1" fmla="*/ 1111170 h 1111170"/>
              <a:gd name="connsiteX2" fmla="*/ 0 w 937549"/>
              <a:gd name="connsiteY2" fmla="*/ 532436 h 1111170"/>
              <a:gd name="connsiteX0" fmla="*/ 937549 w 937549"/>
              <a:gd name="connsiteY0" fmla="*/ 0 h 1111170"/>
              <a:gd name="connsiteX1" fmla="*/ 370390 w 937549"/>
              <a:gd name="connsiteY1" fmla="*/ 1111170 h 1111170"/>
              <a:gd name="connsiteX2" fmla="*/ 0 w 937549"/>
              <a:gd name="connsiteY2" fmla="*/ 532436 h 1111170"/>
              <a:gd name="connsiteX0" fmla="*/ 902825 w 902825"/>
              <a:gd name="connsiteY0" fmla="*/ 0 h 1111170"/>
              <a:gd name="connsiteX1" fmla="*/ 335666 w 902825"/>
              <a:gd name="connsiteY1" fmla="*/ 1111170 h 1111170"/>
              <a:gd name="connsiteX2" fmla="*/ 0 w 902825"/>
              <a:gd name="connsiteY2" fmla="*/ 671332 h 1111170"/>
            </a:gdLst>
            <a:ahLst/>
            <a:cxnLst>
              <a:cxn ang="0">
                <a:pos x="connsiteX0" y="connsiteY0"/>
              </a:cxn>
              <a:cxn ang="0">
                <a:pos x="connsiteX1" y="connsiteY1"/>
              </a:cxn>
              <a:cxn ang="0">
                <a:pos x="connsiteX2" y="connsiteY2"/>
              </a:cxn>
            </a:cxnLst>
            <a:rect l="l" t="t" r="r" b="b"/>
            <a:pathLst>
              <a:path w="902825" h="1111170">
                <a:moveTo>
                  <a:pt x="902825" y="0"/>
                </a:moveTo>
                <a:lnTo>
                  <a:pt x="335666" y="1111170"/>
                </a:lnTo>
                <a:lnTo>
                  <a:pt x="0" y="671332"/>
                </a:lnTo>
              </a:path>
            </a:pathLst>
          </a:custGeom>
          <a:noFill/>
          <a:ln>
            <a:solidFill>
              <a:schemeClr val="accent2">
                <a:lumMod val="60000"/>
                <a:lumOff val="4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sp>
        <p:nvSpPr>
          <p:cNvPr id="17" name="Freihandform 16"/>
          <p:cNvSpPr/>
          <p:nvPr/>
        </p:nvSpPr>
        <p:spPr>
          <a:xfrm>
            <a:off x="2640013" y="3505200"/>
            <a:ext cx="947737" cy="1898650"/>
          </a:xfrm>
          <a:custGeom>
            <a:avLst/>
            <a:gdLst>
              <a:gd name="connsiteX0" fmla="*/ 0 w 1018572"/>
              <a:gd name="connsiteY0" fmla="*/ 2013994 h 2013994"/>
              <a:gd name="connsiteX1" fmla="*/ 601883 w 1018572"/>
              <a:gd name="connsiteY1" fmla="*/ 0 h 2013994"/>
              <a:gd name="connsiteX2" fmla="*/ 1018572 w 1018572"/>
              <a:gd name="connsiteY2" fmla="*/ 1481559 h 2013994"/>
              <a:gd name="connsiteX0" fmla="*/ 0 w 949124"/>
              <a:gd name="connsiteY0" fmla="*/ 1898248 h 1898248"/>
              <a:gd name="connsiteX1" fmla="*/ 532435 w 949124"/>
              <a:gd name="connsiteY1" fmla="*/ 0 h 1898248"/>
              <a:gd name="connsiteX2" fmla="*/ 949124 w 949124"/>
              <a:gd name="connsiteY2" fmla="*/ 1481559 h 1898248"/>
            </a:gdLst>
            <a:ahLst/>
            <a:cxnLst>
              <a:cxn ang="0">
                <a:pos x="connsiteX0" y="connsiteY0"/>
              </a:cxn>
              <a:cxn ang="0">
                <a:pos x="connsiteX1" y="connsiteY1"/>
              </a:cxn>
              <a:cxn ang="0">
                <a:pos x="connsiteX2" y="connsiteY2"/>
              </a:cxn>
            </a:cxnLst>
            <a:rect l="l" t="t" r="r" b="b"/>
            <a:pathLst>
              <a:path w="949124" h="1898248">
                <a:moveTo>
                  <a:pt x="0" y="1898248"/>
                </a:moveTo>
                <a:lnTo>
                  <a:pt x="532435" y="0"/>
                </a:lnTo>
                <a:lnTo>
                  <a:pt x="949124" y="1481559"/>
                </a:lnTo>
              </a:path>
            </a:pathLst>
          </a:custGeom>
          <a:noFill/>
          <a:ln>
            <a:solidFill>
              <a:schemeClr val="bg1">
                <a:lumMod val="85000"/>
              </a:schemeClr>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AT"/>
          </a:p>
        </p:txBody>
      </p:sp>
      <p:cxnSp>
        <p:nvCxnSpPr>
          <p:cNvPr id="18" name="Gerade Verbindung mit Pfeil 17"/>
          <p:cNvCxnSpPr/>
          <p:nvPr/>
        </p:nvCxnSpPr>
        <p:spPr>
          <a:xfrm>
            <a:off x="5580063" y="4067175"/>
            <a:ext cx="0" cy="2233613"/>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flipH="1">
            <a:off x="5435600" y="6116638"/>
            <a:ext cx="2881313"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flipV="1">
            <a:off x="5940425" y="4643438"/>
            <a:ext cx="0" cy="1473200"/>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Gerade Verbindung mit Pfeil 20"/>
          <p:cNvCxnSpPr/>
          <p:nvPr/>
        </p:nvCxnSpPr>
        <p:spPr>
          <a:xfrm flipV="1">
            <a:off x="6516688" y="5403850"/>
            <a:ext cx="0" cy="712788"/>
          </a:xfrm>
          <a:prstGeom prst="straightConnector1">
            <a:avLst/>
          </a:prstGeom>
          <a:ln w="38100">
            <a:solidFill>
              <a:schemeClr val="accent2">
                <a:lumMod val="60000"/>
                <a:lumOff val="4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p:nvPr/>
        </p:nvCxnSpPr>
        <p:spPr>
          <a:xfrm flipV="1">
            <a:off x="6804025" y="5600700"/>
            <a:ext cx="0" cy="5476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flipV="1">
            <a:off x="7740650" y="5873750"/>
            <a:ext cx="0" cy="306388"/>
          </a:xfrm>
          <a:prstGeom prst="straightConnector1">
            <a:avLst/>
          </a:prstGeom>
          <a:ln w="38100">
            <a:solidFill>
              <a:schemeClr val="bg1">
                <a:lumMod val="8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3203848" y="5786680"/>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29" name="Textfeld 28"/>
          <p:cNvSpPr txBox="1"/>
          <p:nvPr/>
        </p:nvSpPr>
        <p:spPr>
          <a:xfrm>
            <a:off x="6372200" y="6218728"/>
            <a:ext cx="312906" cy="369332"/>
          </a:xfrm>
          <a:prstGeom prst="rect">
            <a:avLst/>
          </a:prstGeom>
          <a:noFill/>
        </p:spPr>
        <p:txBody>
          <a:bodyPr wrap="none">
            <a:spAutoFit/>
          </a:bodyPr>
          <a:lstStyle/>
          <a:p>
            <a:pPr>
              <a:defRPr/>
            </a:pPr>
            <a:r>
              <a:rPr lang="de-AT" dirty="0">
                <a:ln>
                  <a:solidFill>
                    <a:schemeClr val="accent2">
                      <a:lumMod val="60000"/>
                      <a:lumOff val="40000"/>
                    </a:schemeClr>
                  </a:solidFill>
                </a:ln>
              </a:rPr>
              <a:t>1</a:t>
            </a:r>
          </a:p>
        </p:txBody>
      </p:sp>
      <p:sp>
        <p:nvSpPr>
          <p:cNvPr id="11294" name="Textfeld 31"/>
          <p:cNvSpPr txBox="1">
            <a:spLocks noChangeArrowheads="1"/>
          </p:cNvSpPr>
          <p:nvPr/>
        </p:nvSpPr>
        <p:spPr bwMode="auto">
          <a:xfrm>
            <a:off x="5364163" y="3708400"/>
            <a:ext cx="53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h</a:t>
            </a:r>
            <a:r>
              <a:rPr lang="de-AT" altLang="de-DE"/>
              <a:t>(</a:t>
            </a:r>
            <a:r>
              <a:rPr lang="de-AT" altLang="de-DE" i="1"/>
              <a:t>t</a:t>
            </a:r>
            <a:r>
              <a:rPr lang="de-AT" altLang="de-DE"/>
              <a:t>)</a:t>
            </a:r>
          </a:p>
        </p:txBody>
      </p:sp>
      <p:sp>
        <p:nvSpPr>
          <p:cNvPr id="11295" name="Textfeld 32"/>
          <p:cNvSpPr txBox="1">
            <a:spLocks noChangeArrowheads="1"/>
          </p:cNvSpPr>
          <p:nvPr/>
        </p:nvSpPr>
        <p:spPr bwMode="auto">
          <a:xfrm>
            <a:off x="8388350" y="5940425"/>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i="1"/>
              <a:t>t</a:t>
            </a:r>
            <a:endParaRPr lang="de-AT" altLang="de-DE"/>
          </a:p>
        </p:txBody>
      </p:sp>
      <p:sp>
        <p:nvSpPr>
          <p:cNvPr id="32" name="Textfeld 23"/>
          <p:cNvSpPr txBox="1">
            <a:spLocks noChangeArrowheads="1"/>
          </p:cNvSpPr>
          <p:nvPr/>
        </p:nvSpPr>
        <p:spPr bwMode="auto">
          <a:xfrm>
            <a:off x="2843213" y="4932363"/>
            <a:ext cx="312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solidFill>
                  <a:schemeClr val="bg1">
                    <a:lumMod val="85000"/>
                  </a:schemeClr>
                </a:solidFill>
              </a:rPr>
              <a:t>0</a:t>
            </a:r>
          </a:p>
        </p:txBody>
      </p:sp>
      <p:sp>
        <p:nvSpPr>
          <p:cNvPr id="33" name="Textfeld 32"/>
          <p:cNvSpPr txBox="1"/>
          <p:nvPr/>
        </p:nvSpPr>
        <p:spPr>
          <a:xfrm>
            <a:off x="3755038" y="4715852"/>
            <a:ext cx="312906" cy="369332"/>
          </a:xfrm>
          <a:prstGeom prst="rect">
            <a:avLst/>
          </a:prstGeom>
          <a:noFill/>
        </p:spPr>
        <p:txBody>
          <a:bodyPr wrap="none">
            <a:spAutoFit/>
          </a:bodyPr>
          <a:lstStyle/>
          <a:p>
            <a:pPr>
              <a:defRPr/>
            </a:pPr>
            <a:r>
              <a:rPr lang="de-AT" dirty="0">
                <a:solidFill>
                  <a:schemeClr val="bg1">
                    <a:lumMod val="85000"/>
                  </a:schemeClr>
                </a:solidFill>
              </a:rPr>
              <a:t>2</a:t>
            </a:r>
          </a:p>
        </p:txBody>
      </p:sp>
      <p:sp>
        <p:nvSpPr>
          <p:cNvPr id="34" name="Textfeld 33"/>
          <p:cNvSpPr txBox="1"/>
          <p:nvPr/>
        </p:nvSpPr>
        <p:spPr>
          <a:xfrm>
            <a:off x="3203848" y="3563724"/>
            <a:ext cx="312906" cy="369332"/>
          </a:xfrm>
          <a:prstGeom prst="rect">
            <a:avLst/>
          </a:prstGeom>
          <a:noFill/>
        </p:spPr>
        <p:txBody>
          <a:bodyPr wrap="none">
            <a:spAutoFit/>
          </a:bodyPr>
          <a:lstStyle/>
          <a:p>
            <a:pPr>
              <a:defRPr/>
            </a:pPr>
            <a:r>
              <a:rPr lang="de-AT" dirty="0">
                <a:solidFill>
                  <a:schemeClr val="bg1">
                    <a:lumMod val="85000"/>
                  </a:schemeClr>
                </a:solidFill>
              </a:rPr>
              <a:t>3</a:t>
            </a:r>
          </a:p>
        </p:txBody>
      </p:sp>
      <p:sp>
        <p:nvSpPr>
          <p:cNvPr id="35" name="Textfeld 27"/>
          <p:cNvSpPr txBox="1">
            <a:spLocks noChangeArrowheads="1"/>
          </p:cNvSpPr>
          <p:nvPr/>
        </p:nvSpPr>
        <p:spPr bwMode="auto">
          <a:xfrm>
            <a:off x="5795963" y="6218238"/>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AT" altLang="de-DE">
                <a:solidFill>
                  <a:schemeClr val="bg1">
                    <a:lumMod val="85000"/>
                  </a:schemeClr>
                </a:solidFill>
              </a:rPr>
              <a:t>0</a:t>
            </a:r>
          </a:p>
        </p:txBody>
      </p:sp>
      <p:sp>
        <p:nvSpPr>
          <p:cNvPr id="36" name="Textfeld 35"/>
          <p:cNvSpPr txBox="1"/>
          <p:nvPr/>
        </p:nvSpPr>
        <p:spPr>
          <a:xfrm>
            <a:off x="6660232" y="6228020"/>
            <a:ext cx="312906" cy="369332"/>
          </a:xfrm>
          <a:prstGeom prst="rect">
            <a:avLst/>
          </a:prstGeom>
          <a:noFill/>
        </p:spPr>
        <p:txBody>
          <a:bodyPr wrap="none">
            <a:spAutoFit/>
          </a:bodyPr>
          <a:lstStyle/>
          <a:p>
            <a:pPr>
              <a:defRPr/>
            </a:pPr>
            <a:r>
              <a:rPr lang="de-AT" dirty="0">
                <a:solidFill>
                  <a:schemeClr val="bg1">
                    <a:lumMod val="85000"/>
                  </a:schemeClr>
                </a:solidFill>
              </a:rPr>
              <a:t>2</a:t>
            </a:r>
          </a:p>
        </p:txBody>
      </p:sp>
      <p:sp>
        <p:nvSpPr>
          <p:cNvPr id="37" name="Textfeld 36"/>
          <p:cNvSpPr txBox="1"/>
          <p:nvPr/>
        </p:nvSpPr>
        <p:spPr>
          <a:xfrm>
            <a:off x="7596336" y="6218728"/>
            <a:ext cx="312906" cy="369332"/>
          </a:xfrm>
          <a:prstGeom prst="rect">
            <a:avLst/>
          </a:prstGeom>
          <a:noFill/>
        </p:spPr>
        <p:txBody>
          <a:bodyPr wrap="none">
            <a:spAutoFit/>
          </a:bodyPr>
          <a:lstStyle/>
          <a:p>
            <a:pPr>
              <a:defRPr/>
            </a:pPr>
            <a:r>
              <a:rPr lang="de-AT" dirty="0">
                <a:solidFill>
                  <a:schemeClr val="bg1">
                    <a:lumMod val="85000"/>
                  </a:schemeClr>
                </a:solidFill>
              </a:rPr>
              <a:t>3</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 h(\tau)\,x(t-\tau)\,\mathrm{d}\tau&#10;\]&#10;\end{document}&#10;"/>
  <p:tag name="FILENAME" val="TP_tmp"/>
  <p:tag name="FORMAT" val="bmpmono"/>
  <p:tag name="RES" val="300"/>
  <p:tag name="BLEND" val="0"/>
  <p:tag name="TRANSPARENT" val="0"/>
  <p:tag name="TBUG" val="0"/>
  <p:tag name="ALLOWFS" val="0"/>
  <p:tag name="ORIGWIDTH" val="103"/>
  <p:tag name="PICTUREFILESIZE" val="5214"/>
</p:tagLst>
</file>

<file path=ppt/tags/tag10.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h(t,\bm\theta_\mathrm{Q},\bm\theta_\mathrm{E})&#10;\]&#10;\end{document}&#10;"/>
  <p:tag name="FILENAME" val="TP_tmp"/>
  <p:tag name="FORMAT" val="bmpmono"/>
  <p:tag name="RES" val="300"/>
  <p:tag name="BLEND" val="0"/>
  <p:tag name="TRANSPARENT" val="0"/>
  <p:tag name="TBUG" val="0"/>
  <p:tag name="ALLOWFS" val="0"/>
  <p:tag name="ORIGWIDTH" val="45"/>
  <p:tag name="PICTUREFILESIZE" val="1070"/>
</p:tagLst>
</file>

<file path=ppt/tags/tag11.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h_{nn'}^{mm'}(t)&#10;\]&#10;\end{document}&#10;"/>
  <p:tag name="FILENAME" val="TP_tmp"/>
  <p:tag name="FORMAT" val="bmpmono"/>
  <p:tag name="RES" val="300"/>
  <p:tag name="BLEND" val="0"/>
  <p:tag name="TRANSPARENT" val="0"/>
  <p:tag name="TBUG" val="0"/>
  <p:tag name="ALLOWFS" val="0"/>
  <p:tag name="ORIGWIDTH" val="31"/>
  <p:tag name="PICTUREFILESIZE" val="1062"/>
</p:tagLst>
</file>

<file path=ppt/tags/tag12.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upgreek}&#10;\renewcommand{\familydefault}{phv}&#10;\begin{document}&#10;\small&#10;\[&#10;h(t,\bm\theta_\mathrm{Q},\bm\theta_\mathrm{E})&#10;=\sum_i&#10;\mathrm{a}_i&#10;\frac{&#10;  \delta(t-\frac{\mathrm{r}_{i}}{c})\,&#10;  \delta(\bm\theta_\mathrm{Q}-\bm\uptheta_{\mathrm{Q},i})\,&#10;  \delta(\bm\theta_\mathrm{E}-\bm\uptheta_{\mathrm{E},i})&#10;}{4\pi\;\mathrm{r}_i}&#10;\]&#10;\end{document}&#10;"/>
  <p:tag name="FILENAME" val="TP_tmp"/>
  <p:tag name="FORMAT" val="bmpmono"/>
  <p:tag name="RES" val="300"/>
  <p:tag name="BLEND" val="0"/>
  <p:tag name="TRANSPARENT" val="0"/>
  <p:tag name="TBUG" val="0"/>
  <p:tag name="ALLOWFS" val="0"/>
  <p:tag name="ORIGWIDTH" val="221"/>
  <p:tag name="PICTUREFILESIZE" val="12126"/>
</p:tagLst>
</file>

<file path=ppt/tags/tag13.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upgreek}&#10;\renewcommand{\familydefault}{phv}&#10;\begin{document}&#10;\small&#10;\[&#10;h_{nn'}^{mm'}(t)&#10;=\sum_i&#10;\mathrm{a}_i&#10;\frac{&#10;  \delta(t-\frac{\mathrm{r}_{i}}{c})\,&#10;  Y_n^m(\bm\uptheta_{\mathrm{Q},i})\,&#10;  Y_n^m(\bm\uptheta_{\mathrm{E},i})&#10;}{4\pi\;\mathrm{r}_i}&#10;\]&#10;\end{document}&#10;"/>
  <p:tag name="FILENAME" val="TP_tmp"/>
  <p:tag name="FORMAT" val="bmpmono"/>
  <p:tag name="RES" val="300"/>
  <p:tag name="BLEND" val="0"/>
  <p:tag name="TRANSPARENT" val="0"/>
  <p:tag name="TBUG" val="0"/>
  <p:tag name="ALLOWFS" val="0"/>
  <p:tag name="ORIGWIDTH" val="183"/>
  <p:tag name="PICTUREFILESIZE" val="10046"/>
</p:tagLst>
</file>

<file path=ppt/tags/tag14.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upgreek}&#10;\renewcommand{\familydefault}{phv}&#10;\begin{document}&#10;\small&#10;\[&#10;h_{nn'}^{mm'}(t)&#10;=\sum_i&#10;\mathrm{a}_i&#10;\frac{&#10;  \delta(t-\frac{\mathrm{r}_{i}}{c})\,&#10;  Y_n^m(\bm\uptheta_{\mathrm{Q},i})\,&#10;  Y_n^m(\bm\uptheta_{\mathrm{E},i})&#10;}{4\pi\;\mathrm{r}_i}&#10;\]&#10;\end{document}&#10;"/>
  <p:tag name="FILENAME" val="TP_tmp"/>
  <p:tag name="FORMAT" val="bmpmono"/>
  <p:tag name="RES" val="300"/>
  <p:tag name="BLEND" val="0"/>
  <p:tag name="TRANSPARENT" val="0"/>
  <p:tag name="TBUG" val="0"/>
  <p:tag name="ALLOWFS" val="0"/>
  <p:tag name="ORIGWIDTH" val="183"/>
  <p:tag name="PICTUREFILESIZE" val="10046"/>
</p:tagLst>
</file>

<file path=ppt/tags/tag15.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upgreek}&#10;\renewcommand{\familydefault}{phv}&#10;\begin{document}&#10;\small&#10;\[&#10;h_{nn'}^{mm'}(t)&#10;=\sum_i&#10;\mathrm{a}_i&#10;\frac{&#10;  \delta(t-\frac{\mathrm{r}_{i}}{c})\,&#10;  Y_n^m(\bm\uptheta_{\mathrm{Q},i})\,&#10;  Y_n^m(\bm\uptheta_{\mathrm{E},i})&#10;}{4\pi\;\mathrm{r}_i}&#10;\]&#10;\end{document}&#10;"/>
  <p:tag name="FILENAME" val="TP_tmp"/>
  <p:tag name="FORMAT" val="bmpmono"/>
  <p:tag name="RES" val="300"/>
  <p:tag name="BLEND" val="0"/>
  <p:tag name="TRANSPARENT" val="0"/>
  <p:tag name="TBUG" val="0"/>
  <p:tag name="ALLOWFS" val="0"/>
  <p:tag name="ORIGWIDTH" val="183"/>
  <p:tag name="PICTUREFILESIZE" val="10046"/>
</p:tagLst>
</file>

<file path=ppt/tags/tag16.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upgreek}&#10;\renewcommand{\familydefault}{phv}&#10;\begin{document}&#10;\small&#10;\[&#10;h_{nn'}^{mm'}(t)&#10;=\sum_i&#10;\mathrm{a}_i&#10;\frac{&#10;  \delta(t-\frac{\mathrm{r}_{i}}{c})\,&#10;  Y_n^m(\bm\uptheta_{\mathrm{Q},i})\,&#10;  Y_n^m(\bm\uptheta_{\mathrm{E},i})&#10;}{4\pi\;\mathrm{r}_i}&#10;\]&#10;\end{document}&#10;"/>
  <p:tag name="FILENAME" val="TP_tmp"/>
  <p:tag name="FORMAT" val="bmpmono"/>
  <p:tag name="RES" val="300"/>
  <p:tag name="BLEND" val="0"/>
  <p:tag name="TRANSPARENT" val="0"/>
  <p:tag name="TBUG" val="0"/>
  <p:tag name="ALLOWFS" val="0"/>
  <p:tag name="ORIGWIDTH" val="183"/>
  <p:tag name="PICTUREFILESIZE" val="10046"/>
</p:tagLst>
</file>

<file path=ppt/tags/tag17.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begin{align*}&#10;v(\varphi,\vartheta,t)&amp;=\sum_{n=0}^\infty\sum_{m=-n}^{n} Y_n^m\left(\varphi,\vartheta\right)\cdot c_{nm}\cdot s(t)&#10;\end{align*}&#10;\end{document}&#10;"/>
  <p:tag name="FILENAME" val="TP_tmp"/>
  <p:tag name="FORMAT" val="pngmono"/>
  <p:tag name="RES" val="300"/>
  <p:tag name="BLEND" val="0"/>
  <p:tag name="TRANSPARENT" val="0"/>
  <p:tag name="TBUG" val="0"/>
  <p:tag name="ALLOWFS" val="0"/>
  <p:tag name="ORIGWIDTH" val="182"/>
  <p:tag name="PICTUREFILESIZE" val="1928"/>
</p:tagLst>
</file>

<file path=ppt/tags/tag18.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begin{align*}&#10;p_\mathrm{N}(\varphi,\vartheta,t)&amp;=\sum_{n=0}^\mathrm{N}\sum_{m=-n}^{n} Y_n^m\left(\varphi,\vartheta\right)\cdot \psi_{nm}(t)&#10;\end{align*}&#10;\end{document}&#10;"/>
  <p:tag name="FILENAME" val="TP_tmp"/>
  <p:tag name="FORMAT" val="pngmono"/>
  <p:tag name="RES" val="300"/>
  <p:tag name="BLEND" val="0"/>
  <p:tag name="TRANSPARENT" val="0"/>
  <p:tag name="TBUG" val="0"/>
  <p:tag name="ALLOWFS" val="0"/>
  <p:tag name="ORIGWIDTH" val="180"/>
  <p:tag name="PICTUREFILESIZE" val="1897"/>
</p:tagLst>
</file>

<file path=ppt/tags/tag19.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begin{align*}&#10;\bm p_\mathrm{N}(t)&amp;=\bm Y_\mathrm{N}\cdot \bm\psi_\mathrm{N}(t)&#10;\end{align*}&#10;\end{document}&#10;"/>
  <p:tag name="FILENAME" val="TP_tmp"/>
  <p:tag name="FORMAT" val="pngmono"/>
  <p:tag name="RES" val="300"/>
  <p:tag name="BLEND" val="0"/>
  <p:tag name="TRANSPARENT" val="0"/>
  <p:tag name="TBUG" val="0"/>
  <p:tag name="ALLOWFS" val="0"/>
  <p:tag name="ORIGWIDTH" val="82"/>
  <p:tag name="PICTUREFILESIZE" val="755"/>
</p:tagLst>
</file>

<file path=ppt/tags/tag2.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bm\theta=\begin{bmatrix}&#10;\cos\varphi\sin\vartheta\\&#10;\sin\varphi\sin\vartheta\\&#10;\cos\vartheta\\&#10;\end{bmatrix}&#10;\]&#10;\end{document}&#10;"/>
  <p:tag name="FILENAME" val="TP_tmp"/>
  <p:tag name="FORMAT" val="bmpmono"/>
  <p:tag name="RES" val="300"/>
  <p:tag name="BLEND" val="0"/>
  <p:tag name="TRANSPARENT" val="0"/>
  <p:tag name="TBUG" val="0"/>
  <p:tag name="ALLOWFS" val="0"/>
  <p:tag name="ORIGWIDTH" val="67"/>
  <p:tag name="PICTUREFILESIZE" val="5174"/>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 h(\tau)\,x(t-\tau)\,\mathrm{d}\tau&#10;\]&#10;\end{document}&#10;"/>
  <p:tag name="FILENAME" val="TP_tmp"/>
  <p:tag name="FORMAT" val="bmpmono"/>
  <p:tag name="RES" val="300"/>
  <p:tag name="BLEND" val="0"/>
  <p:tag name="TRANSPARENT" val="0"/>
  <p:tag name="TBUG" val="0"/>
  <p:tag name="ALLOWFS" val="0"/>
  <p:tag name="ORIGWIDTH" val="103"/>
  <p:tag name="PICTUREFILESIZE" val="5214"/>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phantom{\biggl[\int_{\mathbb{S}^2}}h(\tau)\phantom{,\bm\theta\,\gamma(\bm\theta)\,\mathrm{d}\bm\theta\biggr]}x(t-\tau)\,\mathrm{d}\tau&#10;\]&#10;\end{document}&#10;"/>
  <p:tag name="FILENAME" val="TP_tmp"/>
  <p:tag name="FORMAT" val="bmpmono"/>
  <p:tag name="RES" val="300"/>
  <p:tag name="BLEND" val="0"/>
  <p:tag name="TRANSPARENT" val="0"/>
  <p:tag name="TBUG" val="0"/>
  <p:tag name="ALLOWFS" val="0"/>
  <p:tag name="ORIGWIDTH" val="165"/>
  <p:tag name="PICTUREFILESIZE" val="8158"/>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left[\int_{\mathbb{S}^2}h(\tau,\bm\theta)\,\gamma(\bm\theta)\,\mathrm{d}\bm\theta\right]x(t-\tau)\,\mathrm{d}\tau&#10;\]&#10;\end{document}&#10;"/>
  <p:tag name="FILENAME" val="TP_tmp"/>
  <p:tag name="FORMAT" val="bmpmono"/>
  <p:tag name="RES" val="300"/>
  <p:tag name="BLEND" val="0"/>
  <p:tag name="TRANSPARENT" val="0"/>
  <p:tag name="TBUG" val="0"/>
  <p:tag name="ALLOWFS" val="0"/>
  <p:tag name="ORIGWIDTH" val="167"/>
  <p:tag name="PICTUREFILESIZE" val="8510"/>
</p:tagLst>
</file>

<file path=ppt/tags/tag6.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h_n^m(t)=\int_{\mathbb{S}^2}h(t,\bm\theta)\,Y_n^m(\bm\theta)\,\mathrm{d}\bm\theta&#10;\]&#10;\end{document}&#10;"/>
  <p:tag name="FILENAME" val="TP_tmp"/>
  <p:tag name="FORMAT" val="bmpmono"/>
  <p:tag name="RES" val="300"/>
  <p:tag name="BLEND" val="0"/>
  <p:tag name="TRANSPARENT" val="0"/>
  <p:tag name="TBUG" val="0"/>
  <p:tag name="ALLOWFS" val="0"/>
  <p:tag name="ORIGWIDTH" val="115"/>
  <p:tag name="PICTUREFILESIZE" val="5582"/>
</p:tagLst>
</file>

<file path=ppt/tags/tag7.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_n^m(\bm\theta)\]&#10;\end{document}&#10;"/>
  <p:tag name="FILENAME" val="TP_tmp"/>
  <p:tag name="FORMAT" val="bmpmono"/>
  <p:tag name="RES" val="300"/>
  <p:tag name="BLEND" val="0"/>
  <p:tag name="TRANSPARENT" val="0"/>
  <p:tag name="TBUG" val="0"/>
  <p:tag name="ALLOWFS" val="0"/>
  <p:tag name="ORIGWIDTH" val="27"/>
  <p:tag name="PICTUREFILESIZE" val="734"/>
</p:tagLst>
</file>

<file path=ppt/tags/tag8.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left[\int_{\mathbb{S}^2}h(\tau,\bm\theta)\,\gamma(\bm\theta)\,\mathrm{d}\bm\theta\right]x(t-\tau)\,\mathrm{d}\tau&#10;\]&#10;\end{document}&#10;"/>
  <p:tag name="FILENAME" val="TP_tmp"/>
  <p:tag name="FORMAT" val="bmpmono"/>
  <p:tag name="RES" val="300"/>
  <p:tag name="BLEND" val="0"/>
  <p:tag name="TRANSPARENT" val="0"/>
  <p:tag name="TBUG" val="0"/>
  <p:tag name="ALLOWFS" val="0"/>
  <p:tag name="ORIGWIDTH" val="167"/>
  <p:tag name="PICTUREFILESIZE" val="8510"/>
</p:tagLst>
</file>

<file path=ppt/tags/tag9.xml><?xml version="1.0" encoding="utf-8"?>
<p:tagLst xmlns:a="http://schemas.openxmlformats.org/drawingml/2006/main" xmlns:r="http://schemas.openxmlformats.org/officeDocument/2006/relationships" xmlns:p="http://schemas.openxmlformats.org/presentationml/2006/main">
  <p:tag name="TEXPOINT" val="latex"/>
  <p:tag name="SOURCE" val="\documentclass[10pt]{article}\pagestyle{empty}&#10;\usepackage{amsmath,amssymb,dsfont,bm}&#10;\renewcommand{\familydefault}{phv}&#10;\begin{document}&#10;\small&#10;\[&#10;y(t)=\int_\tau\left[\sum_{n,m}h_n^m(\tau)\,\gamma_n^m\qquad\right]x(t-\tau)\,\mathrm{d}\tau&#10;\]&#10;\end{document}&#10;"/>
  <p:tag name="FILENAME" val="TP_tmp"/>
  <p:tag name="FORMAT" val="bmpmono"/>
  <p:tag name="RES" val="300"/>
  <p:tag name="BLEND" val="0"/>
  <p:tag name="TRANSPARENT" val="0"/>
  <p:tag name="TBUG" val="0"/>
  <p:tag name="ALLOWFS" val="0"/>
  <p:tag name="ORIGWIDTH" val="167"/>
  <p:tag name="PICTUREFILESIZE" val="10358"/>
</p:tagLst>
</file>

<file path=ppt/theme/theme1.xml><?xml version="1.0" encoding="utf-8"?>
<a:theme xmlns:a="http://schemas.openxmlformats.org/drawingml/2006/main" name="IEM Standard Slide">
  <a:themeElements>
    <a:clrScheme name="IEM Standard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EM Standard Slide">
      <a:majorFont>
        <a:latin typeface="CMU Sans Serif"/>
        <a:ea typeface=""/>
        <a:cs typeface=""/>
      </a:majorFont>
      <a:minorFont>
        <a:latin typeface="CMU Sans Serif"/>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EM Standard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EM Standard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EM Standard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EM Standard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EM Standard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EM Standard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EM Standard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EM Standard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EM Standard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EM Standard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EM Standard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EM Standard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1701</Words>
  <Application>Microsoft Office PowerPoint</Application>
  <PresentationFormat>Bildschirmpräsentation (4:3)</PresentationFormat>
  <Paragraphs>611</Paragraphs>
  <Slides>53</Slides>
  <Notes>34</Notes>
  <HiddenSlides>0</HiddenSlides>
  <MMClips>2</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53</vt:i4>
      </vt:variant>
    </vt:vector>
  </HeadingPairs>
  <TitlesOfParts>
    <vt:vector size="58" baseType="lpstr">
      <vt:lpstr>Arial</vt:lpstr>
      <vt:lpstr>Calibri</vt:lpstr>
      <vt:lpstr>Wingdings</vt:lpstr>
      <vt:lpstr>CMU Sans Serif</vt:lpstr>
      <vt:lpstr>IEM Standard Slide</vt:lpstr>
      <vt:lpstr>Sphärische Arrays  und die 4 vergessenen Dimensionen der Raumantwort</vt:lpstr>
      <vt:lpstr>Modell einer verallgemeinerten Raumantwort</vt:lpstr>
      <vt:lpstr>Modell einer verallgemeinerten Raumantwort</vt:lpstr>
      <vt:lpstr>Modell einer verallgemeinerten Raumantwort</vt:lpstr>
      <vt:lpstr>Modell einer verallgemeinerten Raumantwort</vt:lpstr>
      <vt:lpstr>Modell einer verallgemeinerten Raumantwort</vt:lpstr>
      <vt:lpstr>Modell einer verallgemeinerten Raumantwort</vt:lpstr>
      <vt:lpstr>Raumimpulsantwort: Verallgemeinerte Raumantwort?</vt:lpstr>
      <vt:lpstr>Raumimpulsantwort: Verallgemeinerte Raumantwort?</vt:lpstr>
      <vt:lpstr>Raumimpulsantwort: Verallgemeinerte Raumantwort?</vt:lpstr>
      <vt:lpstr>Raumimpulsantwort: Verallgemeinerte Raumantwort?</vt:lpstr>
      <vt:lpstr>Raumimpulsantwort: Verallgemeinerte Raumantwort?</vt:lpstr>
      <vt:lpstr>Raumimpulsantwort: Verallgemeinerte Raumantwort?</vt:lpstr>
      <vt:lpstr>Raumimpulsantwort: Verallgemeinerte Raumantwort?</vt:lpstr>
      <vt:lpstr>Raumimpulsantwort: Verallgemeinerte Raumantwort?</vt:lpstr>
      <vt:lpstr>Raumimpulsantwort: Verallgemeinerte Raumantwort?</vt:lpstr>
      <vt:lpstr>Kugelflächenfunktionen / begrenzte Richtungsauflösung</vt:lpstr>
      <vt:lpstr>Kugelflächenfunktionen / begrenzte Richtungsauflösung</vt:lpstr>
      <vt:lpstr>Raumimpulsantwort: Verallgemeinerte Raumantwort?</vt:lpstr>
      <vt:lpstr>Raumimpulsantwort: Verallgemeinerte Raumantwort?</vt:lpstr>
      <vt:lpstr>Drehung der Quellcharakteristik verändert Konstellation der Impulsantwort.  Beispiel: Quellcharakteristik begrenzter Richtungsauflösung.</vt:lpstr>
      <vt:lpstr>Vollständig verallgemeinert (bis auf Q/E Position)</vt:lpstr>
      <vt:lpstr>Vollständig verallgemeinert (bis auf Q/E Position)</vt:lpstr>
      <vt:lpstr>Einfaches Impulsantwortmodell</vt:lpstr>
      <vt:lpstr>Einfaches Impulsantwortmodell</vt:lpstr>
      <vt:lpstr>Einfaches Impulsantwortmodell</vt:lpstr>
      <vt:lpstr>Einfaches Impulsantwortmodell</vt:lpstr>
      <vt:lpstr>Einfaches Impulsantwortmodell</vt:lpstr>
      <vt:lpstr>PowerPoint-Präsentation</vt:lpstr>
      <vt:lpstr>Kugelkappenmodell (Oberflächenschnelle)</vt:lpstr>
      <vt:lpstr>KF-Koeffizienten / Lautsprecher (Folie Herbst 2006)</vt:lpstr>
      <vt:lpstr>Kugelkappenmodell - Oberflächenschnelle</vt:lpstr>
      <vt:lpstr>Kugelkappenmodell – Fernfeld, kurze Wellenlänge</vt:lpstr>
      <vt:lpstr>Kugelkappenmodell – Fernfeld, lange Wellenlänge</vt:lpstr>
      <vt:lpstr>Entstehende Fehler  (Folie Herbst 2006)</vt:lpstr>
      <vt:lpstr>Übersprechen</vt:lpstr>
      <vt:lpstr>In der Praxis ist die Theorie eine andere…</vt:lpstr>
      <vt:lpstr>In der Praxis ist die Theorie eine andere…</vt:lpstr>
      <vt:lpstr>Es funktioniert! - Auch künstlerischer Zwecke werden erfüllt</vt:lpstr>
      <vt:lpstr>PowerPoint-Präsentation</vt:lpstr>
      <vt:lpstr>Higher-order Microphones</vt:lpstr>
      <vt:lpstr>Higher-order Microphones</vt:lpstr>
      <vt:lpstr>In der Praxis ist die Theorie eine andere…</vt:lpstr>
      <vt:lpstr>In der Praxis ist die Theorie eine andere…</vt:lpstr>
      <vt:lpstr>MATLAB-GUI</vt:lpstr>
      <vt:lpstr>Problemstellung</vt:lpstr>
      <vt:lpstr>Virtuelle Räume</vt:lpstr>
      <vt:lpstr>Seifenblasenmodell der Schallabstrahlung</vt:lpstr>
      <vt:lpstr>Seifenblasenmodell der Schallabstrahlung</vt:lpstr>
      <vt:lpstr>Signalinterpolation streng begrenzter Auflösung</vt:lpstr>
      <vt:lpstr>Richtung Griffbrett spitz, Richtung Korpus rund [nicht perfekt eingestellt, dafür etwas Persönliches]</vt:lpstr>
      <vt:lpstr>Teiltonabstrahlung</vt:lpstr>
      <vt:lpstr>Offene Fragen</vt:lpstr>
    </vt:vector>
  </TitlesOfParts>
  <Company>IEM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Lothar-Cremer-Preis 2012</dc:title>
  <dc:creator>Franz Zotter</dc:creator>
  <cp:lastModifiedBy>Franz Zotter</cp:lastModifiedBy>
  <cp:revision>208</cp:revision>
  <dcterms:created xsi:type="dcterms:W3CDTF">2010-06-07T09:46:46Z</dcterms:created>
  <dcterms:modified xsi:type="dcterms:W3CDTF">2014-01-29T07:30:20Z</dcterms:modified>
</cp:coreProperties>
</file>