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800" r:id="rId2"/>
    <p:sldId id="586" r:id="rId3"/>
    <p:sldId id="751" r:id="rId4"/>
    <p:sldId id="754" r:id="rId5"/>
    <p:sldId id="592" r:id="rId6"/>
    <p:sldId id="801" r:id="rId7"/>
    <p:sldId id="755" r:id="rId8"/>
    <p:sldId id="590" r:id="rId9"/>
    <p:sldId id="680" r:id="rId10"/>
    <p:sldId id="718" r:id="rId11"/>
    <p:sldId id="716" r:id="rId12"/>
    <p:sldId id="717" r:id="rId13"/>
    <p:sldId id="767" r:id="rId14"/>
    <p:sldId id="773" r:id="rId15"/>
    <p:sldId id="803" r:id="rId16"/>
    <p:sldId id="804" r:id="rId17"/>
    <p:sldId id="639" r:id="rId18"/>
    <p:sldId id="640" r:id="rId19"/>
    <p:sldId id="641" r:id="rId20"/>
    <p:sldId id="802" r:id="rId21"/>
    <p:sldId id="808" r:id="rId22"/>
    <p:sldId id="806" r:id="rId23"/>
    <p:sldId id="810" r:id="rId24"/>
    <p:sldId id="812" r:id="rId25"/>
    <p:sldId id="813" r:id="rId26"/>
    <p:sldId id="811" r:id="rId27"/>
    <p:sldId id="805" r:id="rId2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0">
          <p15:clr>
            <a:srgbClr val="A4A3A4"/>
          </p15:clr>
        </p15:guide>
        <p15:guide id="2" pos="48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A8A8A8"/>
    <a:srgbClr val="C037A8"/>
    <a:srgbClr val="000000"/>
    <a:srgbClr val="2EC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0" autoAdjust="0"/>
    <p:restoredTop sz="94635" autoAdjust="0"/>
  </p:normalViewPr>
  <p:slideViewPr>
    <p:cSldViewPr snapToGrid="0" snapToObjects="1">
      <p:cViewPr>
        <p:scale>
          <a:sx n="98" d="100"/>
          <a:sy n="98" d="100"/>
        </p:scale>
        <p:origin x="888" y="656"/>
      </p:cViewPr>
      <p:guideLst>
        <p:guide orient="horz" pos="3640"/>
        <p:guide pos="4847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-37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F554D-C07C-4B42-88EE-D3CB658AE189}" type="datetimeFigureOut">
              <a:rPr lang="de-DE" smtClean="0"/>
              <a:t>24.03.20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7D32E-88B7-CB4C-A5D9-19481253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360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4C34A-4F28-5D46-A978-E72C7B1F3155}" type="datetimeFigureOut">
              <a:rPr lang="de-DE" smtClean="0"/>
              <a:t>24.03.20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6E535-C38E-4940-A34A-30314C0773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048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Wissenstransferzentrum Süd (WTZ)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6E535-C38E-4940-A34A-30314C07736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460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59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12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78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237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5505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448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9589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440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859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201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78CE-80FE-4556-B2C4-8B6DE377BEFF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58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69B5-B05B-6941-B062-232C80CBB40A}" type="datetime1">
              <a:rPr lang="de-DE" smtClean="0"/>
              <a:t>24.03.20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67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3BFA-DC0B-B248-963E-A4F7296416DA}" type="datetime1">
              <a:rPr lang="de-DE" smtClean="0"/>
              <a:t>24.03.20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574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8B89-15D1-344B-B7D2-60CEC12716B7}" type="datetime1">
              <a:rPr lang="de-DE" smtClean="0"/>
              <a:t>24.03.20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50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D891-3B28-494C-AE2A-E26D4D1E2B58}" type="datetime1">
              <a:rPr lang="de-DE" smtClean="0"/>
              <a:t>24.03.20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583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C8FE-DAB5-AE41-A512-DD81C0F74599}" type="datetime1">
              <a:rPr lang="de-DE" smtClean="0"/>
              <a:t>24.03.20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61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3508-8422-194F-A84B-D05CDC61E43F}" type="datetime1">
              <a:rPr lang="de-DE" smtClean="0"/>
              <a:t>24.03.20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53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0A102-1E2F-204D-8B52-4D06EF7F8EA0}" type="datetime1">
              <a:rPr lang="de-DE" smtClean="0"/>
              <a:t>24.03.20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50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7012A-D706-A84E-B4B2-B5BAC0F3C428}" type="datetime1">
              <a:rPr lang="de-DE" smtClean="0"/>
              <a:t>24.03.20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844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5740-C1EC-6B4A-8E3B-EEF775A1A14A}" type="datetime1">
              <a:rPr lang="de-DE" smtClean="0"/>
              <a:t>24.03.20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744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931E-96C8-E941-A631-E7959DFB19D8}" type="datetime1">
              <a:rPr lang="de-DE" smtClean="0"/>
              <a:t>24.03.20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11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4F4CD-8989-E64C-98AB-FE8390FE6803}" type="datetime1">
              <a:rPr lang="de-DE" smtClean="0"/>
              <a:t>24.03.20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926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0F42-DFB0-064B-AB4E-D80C2F1FC3A7}" type="datetime1">
              <a:rPr lang="de-DE" smtClean="0"/>
              <a:t>24.03.20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822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WTZ Projekt 2019 am IEM -- Der 393 Beamforming Lautsprecher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744D7-7E02-004F-8298-8902F36F75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21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1.wdp"/><Relationship Id="rId5" Type="http://schemas.openxmlformats.org/officeDocument/2006/relationships/image" Target="../media/image9.jpe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4" y="0"/>
            <a:ext cx="85379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799" y="256509"/>
            <a:ext cx="7772400" cy="2132111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de-DE" sz="5400" dirty="0"/>
              <a:t>WTZ-Projekt Sept-Nov. 2019 am IEM Graz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3582" y="2677989"/>
            <a:ext cx="8136835" cy="4041913"/>
          </a:xfrm>
        </p:spPr>
        <p:txBody>
          <a:bodyPr>
            <a:noAutofit/>
          </a:bodyPr>
          <a:lstStyle/>
          <a:p>
            <a:pPr algn="l"/>
            <a:r>
              <a:rPr lang="de-DE" sz="38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Der 393 </a:t>
            </a:r>
            <a:r>
              <a:rPr lang="de-DE" sz="3800" dirty="0" err="1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Beamforming</a:t>
            </a:r>
            <a:r>
              <a:rPr lang="de-DE" sz="38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 Lautsprecher</a:t>
            </a:r>
          </a:p>
          <a:p>
            <a:pPr algn="l"/>
            <a:endParaRPr lang="de-DE" sz="3800" dirty="0" smtClean="0">
              <a:solidFill>
                <a:schemeClr val="bg1">
                  <a:lumMod val="95000"/>
                </a:schemeClr>
              </a:solidFill>
              <a:latin typeface="Eurostile"/>
              <a:cs typeface="Eurostile"/>
            </a:endParaRPr>
          </a:p>
          <a:p>
            <a:pPr algn="l"/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Prof. Robert </a:t>
            </a:r>
            <a:r>
              <a:rPr lang="de-DE" sz="2400" dirty="0" err="1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Höldrich</a:t>
            </a:r>
            <a:endParaRPr lang="de-DE" sz="2400" dirty="0" smtClean="0">
              <a:solidFill>
                <a:schemeClr val="bg1">
                  <a:lumMod val="95000"/>
                </a:schemeClr>
              </a:solidFill>
              <a:latin typeface="Eurostile"/>
              <a:cs typeface="Eurostile"/>
            </a:endParaRPr>
          </a:p>
          <a:p>
            <a:pPr algn="l"/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Ass. Prof. Franz </a:t>
            </a:r>
            <a:r>
              <a:rPr lang="de-DE" sz="2400" dirty="0" err="1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Zotter</a:t>
            </a:r>
            <a:endParaRPr lang="de-DE" sz="2400" dirty="0" smtClean="0">
              <a:solidFill>
                <a:schemeClr val="bg1">
                  <a:lumMod val="95000"/>
                </a:schemeClr>
              </a:solidFill>
              <a:latin typeface="Eurostile"/>
              <a:cs typeface="Eurostile"/>
            </a:endParaRPr>
          </a:p>
          <a:p>
            <a:pPr algn="l"/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Dr. </a:t>
            </a:r>
            <a:r>
              <a:rPr lang="de-DE" sz="2400" dirty="0" err="1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Gerriet</a:t>
            </a:r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 K. Sharma</a:t>
            </a:r>
          </a:p>
          <a:p>
            <a:pPr algn="l"/>
            <a:r>
              <a:rPr lang="de-DE" sz="2400" dirty="0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Valerian </a:t>
            </a:r>
            <a:r>
              <a:rPr lang="de-DE" sz="2400" dirty="0" err="1" smtClean="0">
                <a:solidFill>
                  <a:schemeClr val="bg1">
                    <a:lumMod val="95000"/>
                  </a:schemeClr>
                </a:solidFill>
                <a:latin typeface="Eurostile"/>
                <a:cs typeface="Eurostile"/>
              </a:rPr>
              <a:t>Drack</a:t>
            </a:r>
            <a:endParaRPr lang="de-DE" sz="2400" dirty="0" smtClean="0">
              <a:solidFill>
                <a:schemeClr val="bg1">
                  <a:lumMod val="95000"/>
                </a:schemeClr>
              </a:solidFill>
              <a:latin typeface="Eurostile"/>
              <a:cs typeface="Eurostile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56" y="5478607"/>
            <a:ext cx="1891592" cy="10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pc="300" dirty="0" smtClean="0">
                <a:latin typeface="Eurostile"/>
                <a:cs typeface="Eurostile"/>
              </a:rPr>
              <a:t>OSIL: Hierarchisches </a:t>
            </a:r>
            <a:r>
              <a:rPr lang="de-DE" spc="300" dirty="0">
                <a:latin typeface="Eurostile"/>
                <a:cs typeface="Eurostile"/>
              </a:rPr>
              <a:t>Model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 descr="Hierarch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b="8650"/>
          <a:stretch>
            <a:fillRect/>
          </a:stretch>
        </p:blipFill>
        <p:spPr>
          <a:xfrm>
            <a:off x="457200" y="1461057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Eurostile"/>
                <a:cs typeface="Eurostile"/>
              </a:rPr>
              <a:t>IKO Hörversuche 2015/17</a:t>
            </a:r>
            <a:endParaRPr lang="de-DE" dirty="0">
              <a:latin typeface="Eurostile"/>
              <a:cs typeface="Eurostile"/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rcRect t="9036" b="9036"/>
          <a:stretch>
            <a:fillRect/>
          </a:stretch>
        </p:blipFill>
        <p:spPr/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" y="6126164"/>
            <a:ext cx="7954682" cy="731836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7112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Eurostile"/>
                <a:cs typeface="Eurostile"/>
              </a:rPr>
              <a:t>IKO Hörversuche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2296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t="9036" b="90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56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pc="300" dirty="0" smtClean="0">
                <a:latin typeface="Eurostile"/>
                <a:cs typeface="Eurostile"/>
              </a:rPr>
              <a:t>Computer Music Journal,</a:t>
            </a:r>
            <a:br>
              <a:rPr lang="de-DE" spc="300" dirty="0" smtClean="0">
                <a:latin typeface="Eurostile"/>
                <a:cs typeface="Eurostile"/>
              </a:rPr>
            </a:br>
            <a:r>
              <a:rPr lang="de-DE" spc="300" dirty="0" smtClean="0">
                <a:latin typeface="Eurostile"/>
                <a:cs typeface="Eurostile"/>
              </a:rPr>
              <a:t>Vol. 44/1, 2017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r>
              <a:rPr lang="de-DE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6" name="Inhaltsplatzhalter 5" descr="comj_a_00396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" b="51878"/>
          <a:stretch/>
        </p:blipFill>
        <p:spPr>
          <a:xfrm>
            <a:off x="504825" y="1538942"/>
            <a:ext cx="8229600" cy="4817409"/>
          </a:xfrm>
        </p:spPr>
      </p:pic>
      <p:sp>
        <p:nvSpPr>
          <p:cNvPr id="5" name="Rechteck 4"/>
          <p:cNvSpPr/>
          <p:nvPr/>
        </p:nvSpPr>
        <p:spPr>
          <a:xfrm>
            <a:off x="4719108" y="1968999"/>
            <a:ext cx="1374950" cy="36117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20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634968" y="6121190"/>
            <a:ext cx="795577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" y="232940"/>
            <a:ext cx="9144000" cy="524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Eurostile"/>
                <a:cs typeface="Eurostile"/>
              </a:rPr>
              <a:t>393 Hörversuche 2019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" y="6126164"/>
            <a:ext cx="7954682" cy="731836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0"/>
          <a:stretch/>
        </p:blipFill>
        <p:spPr>
          <a:xfrm>
            <a:off x="633714" y="1417638"/>
            <a:ext cx="7595886" cy="4889070"/>
          </a:xfrm>
        </p:spPr>
      </p:pic>
    </p:spTree>
    <p:extLst>
      <p:ext uri="{BB962C8B-B14F-4D97-AF65-F5344CB8AC3E}">
        <p14:creationId xmlns:p14="http://schemas.microsoft.com/office/powerpoint/2010/main" val="21450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Eurostile"/>
                <a:cs typeface="Eurostile"/>
              </a:rPr>
              <a:t>393 Hörversuche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2296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b="5951"/>
          <a:stretch/>
        </p:blipFill>
        <p:spPr>
          <a:xfrm>
            <a:off x="949125" y="1272822"/>
            <a:ext cx="7415689" cy="4935604"/>
          </a:xfrm>
        </p:spPr>
      </p:pic>
    </p:spTree>
    <p:extLst>
      <p:ext uri="{BB962C8B-B14F-4D97-AF65-F5344CB8AC3E}">
        <p14:creationId xmlns:p14="http://schemas.microsoft.com/office/powerpoint/2010/main" val="6866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51627"/>
          </a:xfrm>
        </p:spPr>
        <p:txBody>
          <a:bodyPr>
            <a:noAutofit/>
          </a:bodyPr>
          <a:lstStyle/>
          <a:p>
            <a:r>
              <a:rPr lang="de-DE" spc="300" dirty="0" smtClean="0">
                <a:latin typeface="Eurostile"/>
                <a:cs typeface="Eurostile"/>
              </a:rPr>
              <a:t>ASPEKT : 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3" name="Bild 2" descr="kont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15" y="2151870"/>
            <a:ext cx="6650545" cy="37573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81731" y="2027265"/>
            <a:ext cx="32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Eurostile"/>
                <a:cs typeface="Eurostile"/>
              </a:rPr>
              <a:t>1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97931" y="2000460"/>
            <a:ext cx="32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Eurostile"/>
                <a:cs typeface="Eurostile"/>
              </a:rPr>
              <a:t>2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431992" y="2027253"/>
            <a:ext cx="32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Eurostile"/>
                <a:cs typeface="Eurostile"/>
              </a:rPr>
              <a:t>3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87053" y="1822529"/>
            <a:ext cx="151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Eurostile"/>
                <a:cs typeface="Eurostile"/>
              </a:rPr>
              <a:t>KONTOUR</a:t>
            </a:r>
            <a:endParaRPr lang="de-DE" sz="2400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30965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75319"/>
          </a:xfrm>
        </p:spPr>
        <p:txBody>
          <a:bodyPr>
            <a:noAutofit/>
          </a:bodyPr>
          <a:lstStyle/>
          <a:p>
            <a:r>
              <a:rPr lang="de-DE" sz="3800" spc="300" dirty="0" err="1" smtClean="0">
                <a:latin typeface="Eurostile"/>
                <a:cs typeface="Eurostile"/>
              </a:rPr>
              <a:t>Greichtetheit</a:t>
            </a:r>
            <a:r>
              <a:rPr lang="de-DE" sz="3800" spc="300" dirty="0" smtClean="0">
                <a:latin typeface="Eurostile"/>
                <a:cs typeface="Eurostile"/>
              </a:rPr>
              <a:t> (Aufmerksamkeitsführung)</a:t>
            </a:r>
            <a:endParaRPr lang="de-DE" sz="3500" spc="300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3420115" y="1457020"/>
            <a:ext cx="1998120" cy="4668505"/>
          </a:xfrm>
          <a:prstGeom prst="rect">
            <a:avLst/>
          </a:prstGeom>
        </p:spPr>
      </p:pic>
      <p:cxnSp>
        <p:nvCxnSpPr>
          <p:cNvPr id="11" name="Gekrümmte Verbindung 10"/>
          <p:cNvCxnSpPr/>
          <p:nvPr/>
        </p:nvCxnSpPr>
        <p:spPr>
          <a:xfrm rot="16200000" flipV="1">
            <a:off x="3950485" y="2074168"/>
            <a:ext cx="1665420" cy="431124"/>
          </a:xfrm>
          <a:prstGeom prst="curvedConnector3">
            <a:avLst>
              <a:gd name="adj1" fmla="val 47901"/>
            </a:avLst>
          </a:prstGeom>
          <a:ln w="9525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Gekrümmte Verbindung 17"/>
          <p:cNvCxnSpPr/>
          <p:nvPr/>
        </p:nvCxnSpPr>
        <p:spPr>
          <a:xfrm rot="16200000" flipH="1">
            <a:off x="4352154" y="4328270"/>
            <a:ext cx="1526262" cy="652518"/>
          </a:xfrm>
          <a:prstGeom prst="curvedConnector3">
            <a:avLst>
              <a:gd name="adj1" fmla="val 31679"/>
            </a:avLst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3332506" y="4287524"/>
            <a:ext cx="652519" cy="932071"/>
          </a:xfrm>
          <a:prstGeom prst="straightConnector1">
            <a:avLst/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Gekrümmte Verbindung 36"/>
          <p:cNvCxnSpPr/>
          <p:nvPr/>
        </p:nvCxnSpPr>
        <p:spPr>
          <a:xfrm rot="16200000" flipV="1">
            <a:off x="3163596" y="2452484"/>
            <a:ext cx="838866" cy="501045"/>
          </a:xfrm>
          <a:prstGeom prst="curvedConnector3">
            <a:avLst>
              <a:gd name="adj1" fmla="val -65278"/>
            </a:avLst>
          </a:prstGeom>
          <a:ln w="9525" cmpd="sng"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8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686982" y="1637641"/>
            <a:ext cx="2214397" cy="4357673"/>
            <a:chOff x="4173" y="5816"/>
            <a:chExt cx="3173" cy="6373"/>
          </a:xfrm>
        </p:grpSpPr>
        <p:pic>
          <p:nvPicPr>
            <p:cNvPr id="1026" name="Picture 2" descr="michelangelo-david v vorn 300"/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5816"/>
              <a:ext cx="3173" cy="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294" y="8027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ea typeface="ＭＳ Ｐゴシック" charset="0"/>
              </a:endParaRPr>
            </a:p>
          </p:txBody>
        </p:sp>
      </p:grpSp>
      <p:grpSp>
        <p:nvGrpSpPr>
          <p:cNvPr id="20" name="Group 1"/>
          <p:cNvGrpSpPr>
            <a:grpSpLocks/>
          </p:cNvGrpSpPr>
          <p:nvPr/>
        </p:nvGrpSpPr>
        <p:grpSpPr bwMode="auto">
          <a:xfrm>
            <a:off x="3244878" y="1439306"/>
            <a:ext cx="2232542" cy="4469128"/>
            <a:chOff x="4147" y="5653"/>
            <a:chExt cx="3199" cy="6536"/>
          </a:xfrm>
        </p:grpSpPr>
        <p:pic>
          <p:nvPicPr>
            <p:cNvPr id="21" name="Picture 2" descr="michelangelo-david v vorn 300"/>
            <p:cNvPicPr>
              <a:picLocks noChangeAspect="1" noChangeArrowheads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" y="5816"/>
              <a:ext cx="3173" cy="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reeform 3"/>
            <p:cNvSpPr>
              <a:spLocks/>
            </p:cNvSpPr>
            <p:nvPr/>
          </p:nvSpPr>
          <p:spPr bwMode="auto">
            <a:xfrm>
              <a:off x="4827" y="6320"/>
              <a:ext cx="960" cy="5467"/>
            </a:xfrm>
            <a:custGeom>
              <a:avLst/>
              <a:gdLst>
                <a:gd name="T0" fmla="*/ 560 w 960"/>
                <a:gd name="T1" fmla="*/ 3680 h 5467"/>
                <a:gd name="T2" fmla="*/ 440 w 960"/>
                <a:gd name="T3" fmla="*/ 2493 h 5467"/>
                <a:gd name="T4" fmla="*/ 693 w 960"/>
                <a:gd name="T5" fmla="*/ 1693 h 5467"/>
                <a:gd name="T6" fmla="*/ 520 w 960"/>
                <a:gd name="T7" fmla="*/ 1027 h 5467"/>
                <a:gd name="T8" fmla="*/ 653 w 960"/>
                <a:gd name="T9" fmla="*/ 413 h 5467"/>
                <a:gd name="T10" fmla="*/ 746 w 960"/>
                <a:gd name="T11" fmla="*/ 453 h 5467"/>
                <a:gd name="T12" fmla="*/ 773 w 960"/>
                <a:gd name="T13" fmla="*/ 0 h 5467"/>
                <a:gd name="T14" fmla="*/ 346 w 960"/>
                <a:gd name="T15" fmla="*/ 280 h 5467"/>
                <a:gd name="T16" fmla="*/ 493 w 960"/>
                <a:gd name="T17" fmla="*/ 320 h 5467"/>
                <a:gd name="T18" fmla="*/ 266 w 960"/>
                <a:gd name="T19" fmla="*/ 1013 h 5467"/>
                <a:gd name="T20" fmla="*/ 440 w 960"/>
                <a:gd name="T21" fmla="*/ 1707 h 5467"/>
                <a:gd name="T22" fmla="*/ 133 w 960"/>
                <a:gd name="T23" fmla="*/ 2347 h 5467"/>
                <a:gd name="T24" fmla="*/ 240 w 960"/>
                <a:gd name="T25" fmla="*/ 3787 h 5467"/>
                <a:gd name="T26" fmla="*/ 546 w 960"/>
                <a:gd name="T27" fmla="*/ 4907 h 5467"/>
                <a:gd name="T28" fmla="*/ 13 w 960"/>
                <a:gd name="T29" fmla="*/ 5427 h 5467"/>
                <a:gd name="T30" fmla="*/ 626 w 960"/>
                <a:gd name="T31" fmla="*/ 5467 h 5467"/>
                <a:gd name="T32" fmla="*/ 960 w 960"/>
                <a:gd name="T33" fmla="*/ 4907 h 5467"/>
                <a:gd name="T34" fmla="*/ 560 w 960"/>
                <a:gd name="T35" fmla="*/ 3680 h 5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0" h="5467">
                  <a:moveTo>
                    <a:pt x="560" y="3680"/>
                  </a:moveTo>
                  <a:lnTo>
                    <a:pt x="440" y="2493"/>
                  </a:lnTo>
                  <a:lnTo>
                    <a:pt x="693" y="1693"/>
                  </a:lnTo>
                  <a:lnTo>
                    <a:pt x="520" y="1027"/>
                  </a:lnTo>
                  <a:lnTo>
                    <a:pt x="653" y="413"/>
                  </a:lnTo>
                  <a:lnTo>
                    <a:pt x="746" y="453"/>
                  </a:lnTo>
                  <a:lnTo>
                    <a:pt x="773" y="0"/>
                  </a:lnTo>
                  <a:lnTo>
                    <a:pt x="346" y="280"/>
                  </a:lnTo>
                  <a:lnTo>
                    <a:pt x="493" y="320"/>
                  </a:lnTo>
                  <a:lnTo>
                    <a:pt x="266" y="1013"/>
                  </a:lnTo>
                  <a:lnTo>
                    <a:pt x="440" y="1707"/>
                  </a:lnTo>
                  <a:lnTo>
                    <a:pt x="133" y="2347"/>
                  </a:lnTo>
                  <a:lnTo>
                    <a:pt x="240" y="3787"/>
                  </a:lnTo>
                  <a:cubicBezTo>
                    <a:pt x="309" y="4214"/>
                    <a:pt x="584" y="4634"/>
                    <a:pt x="546" y="4907"/>
                  </a:cubicBezTo>
                  <a:cubicBezTo>
                    <a:pt x="508" y="5180"/>
                    <a:pt x="0" y="5334"/>
                    <a:pt x="13" y="5427"/>
                  </a:cubicBezTo>
                  <a:lnTo>
                    <a:pt x="626" y="5467"/>
                  </a:lnTo>
                  <a:lnTo>
                    <a:pt x="960" y="4907"/>
                  </a:lnTo>
                  <a:lnTo>
                    <a:pt x="560" y="3680"/>
                  </a:lnTo>
                  <a:close/>
                </a:path>
              </a:pathLst>
            </a:custGeom>
            <a:solidFill>
              <a:srgbClr val="00FF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4"/>
            <p:cNvSpPr>
              <a:spLocks/>
            </p:cNvSpPr>
            <p:nvPr/>
          </p:nvSpPr>
          <p:spPr bwMode="auto">
            <a:xfrm>
              <a:off x="5827" y="5993"/>
              <a:ext cx="1407" cy="1487"/>
            </a:xfrm>
            <a:custGeom>
              <a:avLst/>
              <a:gdLst>
                <a:gd name="T0" fmla="*/ 26 w 1407"/>
                <a:gd name="T1" fmla="*/ 47 h 1487"/>
                <a:gd name="T2" fmla="*/ 933 w 1407"/>
                <a:gd name="T3" fmla="*/ 114 h 1487"/>
                <a:gd name="T4" fmla="*/ 1360 w 1407"/>
                <a:gd name="T5" fmla="*/ 607 h 1487"/>
                <a:gd name="T6" fmla="*/ 1213 w 1407"/>
                <a:gd name="T7" fmla="*/ 1300 h 1487"/>
                <a:gd name="T8" fmla="*/ 680 w 1407"/>
                <a:gd name="T9" fmla="*/ 1434 h 1487"/>
                <a:gd name="T10" fmla="*/ 146 w 1407"/>
                <a:gd name="T11" fmla="*/ 980 h 1487"/>
                <a:gd name="T12" fmla="*/ 40 w 1407"/>
                <a:gd name="T13" fmla="*/ 1034 h 1487"/>
                <a:gd name="T14" fmla="*/ 0 w 1407"/>
                <a:gd name="T15" fmla="*/ 700 h 1487"/>
                <a:gd name="T16" fmla="*/ 426 w 1407"/>
                <a:gd name="T17" fmla="*/ 740 h 1487"/>
                <a:gd name="T18" fmla="*/ 333 w 1407"/>
                <a:gd name="T19" fmla="*/ 874 h 1487"/>
                <a:gd name="T20" fmla="*/ 693 w 1407"/>
                <a:gd name="T21" fmla="*/ 1020 h 1487"/>
                <a:gd name="T22" fmla="*/ 800 w 1407"/>
                <a:gd name="T23" fmla="*/ 700 h 1487"/>
                <a:gd name="T24" fmla="*/ 506 w 1407"/>
                <a:gd name="T25" fmla="*/ 514 h 1487"/>
                <a:gd name="T26" fmla="*/ 120 w 1407"/>
                <a:gd name="T27" fmla="*/ 487 h 1487"/>
                <a:gd name="T28" fmla="*/ 26 w 1407"/>
                <a:gd name="T29" fmla="*/ 47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7" h="1487">
                  <a:moveTo>
                    <a:pt x="26" y="47"/>
                  </a:moveTo>
                  <a:cubicBezTo>
                    <a:pt x="157" y="0"/>
                    <a:pt x="711" y="21"/>
                    <a:pt x="933" y="114"/>
                  </a:cubicBezTo>
                  <a:cubicBezTo>
                    <a:pt x="1155" y="207"/>
                    <a:pt x="1313" y="409"/>
                    <a:pt x="1360" y="607"/>
                  </a:cubicBezTo>
                  <a:cubicBezTo>
                    <a:pt x="1407" y="805"/>
                    <a:pt x="1326" y="1162"/>
                    <a:pt x="1213" y="1300"/>
                  </a:cubicBezTo>
                  <a:cubicBezTo>
                    <a:pt x="1100" y="1438"/>
                    <a:pt x="858" y="1487"/>
                    <a:pt x="680" y="1434"/>
                  </a:cubicBezTo>
                  <a:cubicBezTo>
                    <a:pt x="529" y="1358"/>
                    <a:pt x="270" y="1067"/>
                    <a:pt x="146" y="980"/>
                  </a:cubicBezTo>
                  <a:lnTo>
                    <a:pt x="40" y="1034"/>
                  </a:lnTo>
                  <a:lnTo>
                    <a:pt x="0" y="700"/>
                  </a:lnTo>
                  <a:lnTo>
                    <a:pt x="426" y="740"/>
                  </a:lnTo>
                  <a:lnTo>
                    <a:pt x="333" y="874"/>
                  </a:lnTo>
                  <a:cubicBezTo>
                    <a:pt x="377" y="921"/>
                    <a:pt x="615" y="1049"/>
                    <a:pt x="693" y="1020"/>
                  </a:cubicBezTo>
                  <a:cubicBezTo>
                    <a:pt x="755" y="1004"/>
                    <a:pt x="838" y="791"/>
                    <a:pt x="800" y="700"/>
                  </a:cubicBezTo>
                  <a:cubicBezTo>
                    <a:pt x="769" y="616"/>
                    <a:pt x="619" y="549"/>
                    <a:pt x="506" y="514"/>
                  </a:cubicBezTo>
                  <a:cubicBezTo>
                    <a:pt x="364" y="483"/>
                    <a:pt x="193" y="558"/>
                    <a:pt x="120" y="487"/>
                  </a:cubicBezTo>
                  <a:lnTo>
                    <a:pt x="26" y="47"/>
                  </a:lnTo>
                  <a:close/>
                </a:path>
              </a:pathLst>
            </a:custGeom>
            <a:solidFill>
              <a:srgbClr val="A8A8A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5054" y="11334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Eurostile"/>
                  <a:ea typeface="ÇlÇr ñæí©" charset="0"/>
                  <a:cs typeface="Eurostile"/>
                </a:rPr>
                <a:t>1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5867" y="5974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Eurostile"/>
                  <a:ea typeface="ÇlÇr ñæí©" charset="0"/>
                  <a:cs typeface="Eurostile"/>
                </a:rPr>
                <a:t>2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6" name="Freeform 7"/>
            <p:cNvSpPr>
              <a:spLocks/>
            </p:cNvSpPr>
            <p:nvPr/>
          </p:nvSpPr>
          <p:spPr bwMode="auto">
            <a:xfrm>
              <a:off x="4387" y="6293"/>
              <a:ext cx="2360" cy="5134"/>
            </a:xfrm>
            <a:custGeom>
              <a:avLst/>
              <a:gdLst>
                <a:gd name="T0" fmla="*/ 680 w 2360"/>
                <a:gd name="T1" fmla="*/ 0 h 5134"/>
                <a:gd name="T2" fmla="*/ 520 w 2360"/>
                <a:gd name="T3" fmla="*/ 600 h 5134"/>
                <a:gd name="T4" fmla="*/ 320 w 2360"/>
                <a:gd name="T5" fmla="*/ 814 h 5134"/>
                <a:gd name="T6" fmla="*/ 0 w 2360"/>
                <a:gd name="T7" fmla="*/ 2094 h 5134"/>
                <a:gd name="T8" fmla="*/ 40 w 2360"/>
                <a:gd name="T9" fmla="*/ 2720 h 5134"/>
                <a:gd name="T10" fmla="*/ 373 w 2360"/>
                <a:gd name="T11" fmla="*/ 3027 h 5134"/>
                <a:gd name="T12" fmla="*/ 1466 w 2360"/>
                <a:gd name="T13" fmla="*/ 3467 h 5134"/>
                <a:gd name="T14" fmla="*/ 1986 w 2360"/>
                <a:gd name="T15" fmla="*/ 4627 h 5134"/>
                <a:gd name="T16" fmla="*/ 1853 w 2360"/>
                <a:gd name="T17" fmla="*/ 4774 h 5134"/>
                <a:gd name="T18" fmla="*/ 2360 w 2360"/>
                <a:gd name="T19" fmla="*/ 5134 h 5134"/>
                <a:gd name="T20" fmla="*/ 2266 w 2360"/>
                <a:gd name="T21" fmla="*/ 4587 h 5134"/>
                <a:gd name="T22" fmla="*/ 2173 w 2360"/>
                <a:gd name="T23" fmla="*/ 4640 h 5134"/>
                <a:gd name="T24" fmla="*/ 1760 w 2360"/>
                <a:gd name="T25" fmla="*/ 3387 h 5134"/>
                <a:gd name="T26" fmla="*/ 493 w 2360"/>
                <a:gd name="T27" fmla="*/ 2560 h 5134"/>
                <a:gd name="T28" fmla="*/ 320 w 2360"/>
                <a:gd name="T29" fmla="*/ 2240 h 5134"/>
                <a:gd name="T30" fmla="*/ 706 w 2360"/>
                <a:gd name="T31" fmla="*/ 720 h 5134"/>
                <a:gd name="T32" fmla="*/ 880 w 2360"/>
                <a:gd name="T33" fmla="*/ 120 h 5134"/>
                <a:gd name="T34" fmla="*/ 680 w 2360"/>
                <a:gd name="T35" fmla="*/ 0 h 5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0" h="5134">
                  <a:moveTo>
                    <a:pt x="680" y="0"/>
                  </a:moveTo>
                  <a:lnTo>
                    <a:pt x="520" y="600"/>
                  </a:lnTo>
                  <a:lnTo>
                    <a:pt x="320" y="814"/>
                  </a:lnTo>
                  <a:lnTo>
                    <a:pt x="0" y="2094"/>
                  </a:lnTo>
                  <a:lnTo>
                    <a:pt x="40" y="2720"/>
                  </a:lnTo>
                  <a:lnTo>
                    <a:pt x="373" y="3027"/>
                  </a:lnTo>
                  <a:lnTo>
                    <a:pt x="1466" y="3467"/>
                  </a:lnTo>
                  <a:lnTo>
                    <a:pt x="1986" y="4627"/>
                  </a:lnTo>
                  <a:lnTo>
                    <a:pt x="1853" y="4774"/>
                  </a:lnTo>
                  <a:lnTo>
                    <a:pt x="2360" y="5134"/>
                  </a:lnTo>
                  <a:lnTo>
                    <a:pt x="2266" y="4587"/>
                  </a:lnTo>
                  <a:lnTo>
                    <a:pt x="2173" y="4640"/>
                  </a:lnTo>
                  <a:lnTo>
                    <a:pt x="1760" y="3387"/>
                  </a:lnTo>
                  <a:cubicBezTo>
                    <a:pt x="1480" y="3040"/>
                    <a:pt x="733" y="2751"/>
                    <a:pt x="493" y="2560"/>
                  </a:cubicBezTo>
                  <a:lnTo>
                    <a:pt x="320" y="2240"/>
                  </a:lnTo>
                  <a:lnTo>
                    <a:pt x="706" y="720"/>
                  </a:lnTo>
                  <a:lnTo>
                    <a:pt x="880" y="12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3366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5453" y="6827"/>
              <a:ext cx="0" cy="4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4294" y="8027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Eurostile"/>
                  <a:ea typeface="ÇlÇr ñæí©" charset="0"/>
                  <a:cs typeface="Eurostile"/>
                </a:rPr>
                <a:t>3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29" name="Line 10"/>
            <p:cNvSpPr>
              <a:spLocks noChangeShapeType="1"/>
            </p:cNvSpPr>
            <p:nvPr/>
          </p:nvSpPr>
          <p:spPr bwMode="auto">
            <a:xfrm flipV="1">
              <a:off x="5400" y="5653"/>
              <a:ext cx="1213" cy="506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5747" y="7000"/>
              <a:ext cx="760" cy="747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5507" y="9493"/>
              <a:ext cx="560" cy="1987"/>
            </a:xfrm>
            <a:custGeom>
              <a:avLst/>
              <a:gdLst>
                <a:gd name="T0" fmla="*/ 0 w 560"/>
                <a:gd name="T1" fmla="*/ 0 h 1987"/>
                <a:gd name="T2" fmla="*/ 560 w 560"/>
                <a:gd name="T3" fmla="*/ 1987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1987">
                  <a:moveTo>
                    <a:pt x="0" y="0"/>
                  </a:moveTo>
                  <a:lnTo>
                    <a:pt x="560" y="198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 flipH="1">
              <a:off x="4147" y="7013"/>
              <a:ext cx="306" cy="161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33" name="Group 1"/>
          <p:cNvGrpSpPr>
            <a:grpSpLocks/>
          </p:cNvGrpSpPr>
          <p:nvPr/>
        </p:nvGrpSpPr>
        <p:grpSpPr bwMode="auto">
          <a:xfrm>
            <a:off x="5893385" y="1451805"/>
            <a:ext cx="2154379" cy="4276305"/>
            <a:chOff x="4147" y="5653"/>
            <a:chExt cx="3087" cy="6254"/>
          </a:xfrm>
        </p:grpSpPr>
        <p:sp>
          <p:nvSpPr>
            <p:cNvPr id="35" name="Freeform 3"/>
            <p:cNvSpPr>
              <a:spLocks/>
            </p:cNvSpPr>
            <p:nvPr/>
          </p:nvSpPr>
          <p:spPr bwMode="auto">
            <a:xfrm>
              <a:off x="4827" y="6320"/>
              <a:ext cx="960" cy="5467"/>
            </a:xfrm>
            <a:custGeom>
              <a:avLst/>
              <a:gdLst>
                <a:gd name="T0" fmla="*/ 560 w 960"/>
                <a:gd name="T1" fmla="*/ 3680 h 5467"/>
                <a:gd name="T2" fmla="*/ 440 w 960"/>
                <a:gd name="T3" fmla="*/ 2493 h 5467"/>
                <a:gd name="T4" fmla="*/ 693 w 960"/>
                <a:gd name="T5" fmla="*/ 1693 h 5467"/>
                <a:gd name="T6" fmla="*/ 520 w 960"/>
                <a:gd name="T7" fmla="*/ 1027 h 5467"/>
                <a:gd name="T8" fmla="*/ 653 w 960"/>
                <a:gd name="T9" fmla="*/ 413 h 5467"/>
                <a:gd name="T10" fmla="*/ 746 w 960"/>
                <a:gd name="T11" fmla="*/ 453 h 5467"/>
                <a:gd name="T12" fmla="*/ 773 w 960"/>
                <a:gd name="T13" fmla="*/ 0 h 5467"/>
                <a:gd name="T14" fmla="*/ 346 w 960"/>
                <a:gd name="T15" fmla="*/ 280 h 5467"/>
                <a:gd name="T16" fmla="*/ 493 w 960"/>
                <a:gd name="T17" fmla="*/ 320 h 5467"/>
                <a:gd name="T18" fmla="*/ 266 w 960"/>
                <a:gd name="T19" fmla="*/ 1013 h 5467"/>
                <a:gd name="T20" fmla="*/ 440 w 960"/>
                <a:gd name="T21" fmla="*/ 1707 h 5467"/>
                <a:gd name="T22" fmla="*/ 133 w 960"/>
                <a:gd name="T23" fmla="*/ 2347 h 5467"/>
                <a:gd name="T24" fmla="*/ 240 w 960"/>
                <a:gd name="T25" fmla="*/ 3787 h 5467"/>
                <a:gd name="T26" fmla="*/ 546 w 960"/>
                <a:gd name="T27" fmla="*/ 4907 h 5467"/>
                <a:gd name="T28" fmla="*/ 13 w 960"/>
                <a:gd name="T29" fmla="*/ 5427 h 5467"/>
                <a:gd name="T30" fmla="*/ 626 w 960"/>
                <a:gd name="T31" fmla="*/ 5467 h 5467"/>
                <a:gd name="T32" fmla="*/ 960 w 960"/>
                <a:gd name="T33" fmla="*/ 4907 h 5467"/>
                <a:gd name="T34" fmla="*/ 560 w 960"/>
                <a:gd name="T35" fmla="*/ 3680 h 5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0" h="5467">
                  <a:moveTo>
                    <a:pt x="560" y="3680"/>
                  </a:moveTo>
                  <a:lnTo>
                    <a:pt x="440" y="2493"/>
                  </a:lnTo>
                  <a:lnTo>
                    <a:pt x="693" y="1693"/>
                  </a:lnTo>
                  <a:lnTo>
                    <a:pt x="520" y="1027"/>
                  </a:lnTo>
                  <a:lnTo>
                    <a:pt x="653" y="413"/>
                  </a:lnTo>
                  <a:lnTo>
                    <a:pt x="746" y="453"/>
                  </a:lnTo>
                  <a:lnTo>
                    <a:pt x="773" y="0"/>
                  </a:lnTo>
                  <a:lnTo>
                    <a:pt x="346" y="280"/>
                  </a:lnTo>
                  <a:lnTo>
                    <a:pt x="493" y="320"/>
                  </a:lnTo>
                  <a:lnTo>
                    <a:pt x="266" y="1013"/>
                  </a:lnTo>
                  <a:lnTo>
                    <a:pt x="440" y="1707"/>
                  </a:lnTo>
                  <a:lnTo>
                    <a:pt x="133" y="2347"/>
                  </a:lnTo>
                  <a:lnTo>
                    <a:pt x="240" y="3787"/>
                  </a:lnTo>
                  <a:cubicBezTo>
                    <a:pt x="309" y="4214"/>
                    <a:pt x="584" y="4634"/>
                    <a:pt x="546" y="4907"/>
                  </a:cubicBezTo>
                  <a:cubicBezTo>
                    <a:pt x="508" y="5180"/>
                    <a:pt x="0" y="5334"/>
                    <a:pt x="13" y="5427"/>
                  </a:cubicBezTo>
                  <a:lnTo>
                    <a:pt x="626" y="5467"/>
                  </a:lnTo>
                  <a:lnTo>
                    <a:pt x="960" y="4907"/>
                  </a:lnTo>
                  <a:lnTo>
                    <a:pt x="560" y="3680"/>
                  </a:lnTo>
                  <a:close/>
                </a:path>
              </a:pathLst>
            </a:custGeom>
            <a:solidFill>
              <a:srgbClr val="00FF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4"/>
            <p:cNvSpPr>
              <a:spLocks/>
            </p:cNvSpPr>
            <p:nvPr/>
          </p:nvSpPr>
          <p:spPr bwMode="auto">
            <a:xfrm>
              <a:off x="5827" y="5993"/>
              <a:ext cx="1407" cy="1487"/>
            </a:xfrm>
            <a:custGeom>
              <a:avLst/>
              <a:gdLst>
                <a:gd name="T0" fmla="*/ 26 w 1407"/>
                <a:gd name="T1" fmla="*/ 47 h 1487"/>
                <a:gd name="T2" fmla="*/ 933 w 1407"/>
                <a:gd name="T3" fmla="*/ 114 h 1487"/>
                <a:gd name="T4" fmla="*/ 1360 w 1407"/>
                <a:gd name="T5" fmla="*/ 607 h 1487"/>
                <a:gd name="T6" fmla="*/ 1213 w 1407"/>
                <a:gd name="T7" fmla="*/ 1300 h 1487"/>
                <a:gd name="T8" fmla="*/ 680 w 1407"/>
                <a:gd name="T9" fmla="*/ 1434 h 1487"/>
                <a:gd name="T10" fmla="*/ 146 w 1407"/>
                <a:gd name="T11" fmla="*/ 980 h 1487"/>
                <a:gd name="T12" fmla="*/ 40 w 1407"/>
                <a:gd name="T13" fmla="*/ 1034 h 1487"/>
                <a:gd name="T14" fmla="*/ 0 w 1407"/>
                <a:gd name="T15" fmla="*/ 700 h 1487"/>
                <a:gd name="T16" fmla="*/ 426 w 1407"/>
                <a:gd name="T17" fmla="*/ 740 h 1487"/>
                <a:gd name="T18" fmla="*/ 333 w 1407"/>
                <a:gd name="T19" fmla="*/ 874 h 1487"/>
                <a:gd name="T20" fmla="*/ 693 w 1407"/>
                <a:gd name="T21" fmla="*/ 1020 h 1487"/>
                <a:gd name="T22" fmla="*/ 800 w 1407"/>
                <a:gd name="T23" fmla="*/ 700 h 1487"/>
                <a:gd name="T24" fmla="*/ 506 w 1407"/>
                <a:gd name="T25" fmla="*/ 514 h 1487"/>
                <a:gd name="T26" fmla="*/ 120 w 1407"/>
                <a:gd name="T27" fmla="*/ 487 h 1487"/>
                <a:gd name="T28" fmla="*/ 26 w 1407"/>
                <a:gd name="T29" fmla="*/ 47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7" h="1487">
                  <a:moveTo>
                    <a:pt x="26" y="47"/>
                  </a:moveTo>
                  <a:cubicBezTo>
                    <a:pt x="157" y="0"/>
                    <a:pt x="711" y="21"/>
                    <a:pt x="933" y="114"/>
                  </a:cubicBezTo>
                  <a:cubicBezTo>
                    <a:pt x="1155" y="207"/>
                    <a:pt x="1313" y="409"/>
                    <a:pt x="1360" y="607"/>
                  </a:cubicBezTo>
                  <a:cubicBezTo>
                    <a:pt x="1407" y="805"/>
                    <a:pt x="1326" y="1162"/>
                    <a:pt x="1213" y="1300"/>
                  </a:cubicBezTo>
                  <a:cubicBezTo>
                    <a:pt x="1100" y="1438"/>
                    <a:pt x="858" y="1487"/>
                    <a:pt x="680" y="1434"/>
                  </a:cubicBezTo>
                  <a:cubicBezTo>
                    <a:pt x="529" y="1358"/>
                    <a:pt x="270" y="1067"/>
                    <a:pt x="146" y="980"/>
                  </a:cubicBezTo>
                  <a:lnTo>
                    <a:pt x="40" y="1034"/>
                  </a:lnTo>
                  <a:lnTo>
                    <a:pt x="0" y="700"/>
                  </a:lnTo>
                  <a:lnTo>
                    <a:pt x="426" y="740"/>
                  </a:lnTo>
                  <a:lnTo>
                    <a:pt x="333" y="874"/>
                  </a:lnTo>
                  <a:cubicBezTo>
                    <a:pt x="377" y="921"/>
                    <a:pt x="615" y="1049"/>
                    <a:pt x="693" y="1020"/>
                  </a:cubicBezTo>
                  <a:cubicBezTo>
                    <a:pt x="755" y="1004"/>
                    <a:pt x="838" y="791"/>
                    <a:pt x="800" y="700"/>
                  </a:cubicBezTo>
                  <a:cubicBezTo>
                    <a:pt x="769" y="616"/>
                    <a:pt x="619" y="549"/>
                    <a:pt x="506" y="514"/>
                  </a:cubicBezTo>
                  <a:cubicBezTo>
                    <a:pt x="364" y="483"/>
                    <a:pt x="193" y="558"/>
                    <a:pt x="120" y="487"/>
                  </a:cubicBezTo>
                  <a:lnTo>
                    <a:pt x="26" y="47"/>
                  </a:lnTo>
                  <a:close/>
                </a:path>
              </a:pathLst>
            </a:custGeom>
            <a:solidFill>
              <a:srgbClr val="A8A8A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Text Box 5"/>
            <p:cNvSpPr txBox="1">
              <a:spLocks noChangeArrowheads="1"/>
            </p:cNvSpPr>
            <p:nvPr/>
          </p:nvSpPr>
          <p:spPr bwMode="auto">
            <a:xfrm>
              <a:off x="5054" y="11334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Eurostile"/>
                  <a:ea typeface="ÇlÇr ñæí©" charset="0"/>
                  <a:cs typeface="Eurostile"/>
                </a:rPr>
                <a:t>1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>
              <a:off x="5867" y="5974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Eurostile"/>
                  <a:ea typeface="ÇlÇr ñæí©" charset="0"/>
                  <a:cs typeface="Eurostile"/>
                </a:rPr>
                <a:t>2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4387" y="6293"/>
              <a:ext cx="2360" cy="5134"/>
            </a:xfrm>
            <a:custGeom>
              <a:avLst/>
              <a:gdLst>
                <a:gd name="T0" fmla="*/ 680 w 2360"/>
                <a:gd name="T1" fmla="*/ 0 h 5134"/>
                <a:gd name="T2" fmla="*/ 520 w 2360"/>
                <a:gd name="T3" fmla="*/ 600 h 5134"/>
                <a:gd name="T4" fmla="*/ 320 w 2360"/>
                <a:gd name="T5" fmla="*/ 814 h 5134"/>
                <a:gd name="T6" fmla="*/ 0 w 2360"/>
                <a:gd name="T7" fmla="*/ 2094 h 5134"/>
                <a:gd name="T8" fmla="*/ 40 w 2360"/>
                <a:gd name="T9" fmla="*/ 2720 h 5134"/>
                <a:gd name="T10" fmla="*/ 373 w 2360"/>
                <a:gd name="T11" fmla="*/ 3027 h 5134"/>
                <a:gd name="T12" fmla="*/ 1466 w 2360"/>
                <a:gd name="T13" fmla="*/ 3467 h 5134"/>
                <a:gd name="T14" fmla="*/ 1986 w 2360"/>
                <a:gd name="T15" fmla="*/ 4627 h 5134"/>
                <a:gd name="T16" fmla="*/ 1853 w 2360"/>
                <a:gd name="T17" fmla="*/ 4774 h 5134"/>
                <a:gd name="T18" fmla="*/ 2360 w 2360"/>
                <a:gd name="T19" fmla="*/ 5134 h 5134"/>
                <a:gd name="T20" fmla="*/ 2266 w 2360"/>
                <a:gd name="T21" fmla="*/ 4587 h 5134"/>
                <a:gd name="T22" fmla="*/ 2173 w 2360"/>
                <a:gd name="T23" fmla="*/ 4640 h 5134"/>
                <a:gd name="T24" fmla="*/ 1760 w 2360"/>
                <a:gd name="T25" fmla="*/ 3387 h 5134"/>
                <a:gd name="T26" fmla="*/ 493 w 2360"/>
                <a:gd name="T27" fmla="*/ 2560 h 5134"/>
                <a:gd name="T28" fmla="*/ 320 w 2360"/>
                <a:gd name="T29" fmla="*/ 2240 h 5134"/>
                <a:gd name="T30" fmla="*/ 706 w 2360"/>
                <a:gd name="T31" fmla="*/ 720 h 5134"/>
                <a:gd name="T32" fmla="*/ 880 w 2360"/>
                <a:gd name="T33" fmla="*/ 120 h 5134"/>
                <a:gd name="T34" fmla="*/ 680 w 2360"/>
                <a:gd name="T35" fmla="*/ 0 h 5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0" h="5134">
                  <a:moveTo>
                    <a:pt x="680" y="0"/>
                  </a:moveTo>
                  <a:lnTo>
                    <a:pt x="520" y="600"/>
                  </a:lnTo>
                  <a:lnTo>
                    <a:pt x="320" y="814"/>
                  </a:lnTo>
                  <a:lnTo>
                    <a:pt x="0" y="2094"/>
                  </a:lnTo>
                  <a:lnTo>
                    <a:pt x="40" y="2720"/>
                  </a:lnTo>
                  <a:lnTo>
                    <a:pt x="373" y="3027"/>
                  </a:lnTo>
                  <a:lnTo>
                    <a:pt x="1466" y="3467"/>
                  </a:lnTo>
                  <a:lnTo>
                    <a:pt x="1986" y="4627"/>
                  </a:lnTo>
                  <a:lnTo>
                    <a:pt x="1853" y="4774"/>
                  </a:lnTo>
                  <a:lnTo>
                    <a:pt x="2360" y="5134"/>
                  </a:lnTo>
                  <a:lnTo>
                    <a:pt x="2266" y="4587"/>
                  </a:lnTo>
                  <a:lnTo>
                    <a:pt x="2173" y="4640"/>
                  </a:lnTo>
                  <a:lnTo>
                    <a:pt x="1760" y="3387"/>
                  </a:lnTo>
                  <a:cubicBezTo>
                    <a:pt x="1480" y="3040"/>
                    <a:pt x="733" y="2751"/>
                    <a:pt x="493" y="2560"/>
                  </a:cubicBezTo>
                  <a:lnTo>
                    <a:pt x="320" y="2240"/>
                  </a:lnTo>
                  <a:lnTo>
                    <a:pt x="706" y="720"/>
                  </a:lnTo>
                  <a:lnTo>
                    <a:pt x="880" y="12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3366FF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Line 8"/>
            <p:cNvSpPr>
              <a:spLocks noChangeShapeType="1"/>
            </p:cNvSpPr>
            <p:nvPr/>
          </p:nvSpPr>
          <p:spPr bwMode="auto">
            <a:xfrm>
              <a:off x="5453" y="6827"/>
              <a:ext cx="0" cy="4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4294" y="8027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Eurostile"/>
                  <a:ea typeface="ÇlÇr ñæí©" charset="0"/>
                  <a:cs typeface="Eurostile"/>
                </a:rPr>
                <a:t>3</a:t>
              </a: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42" name="Line 10"/>
            <p:cNvSpPr>
              <a:spLocks noChangeShapeType="1"/>
            </p:cNvSpPr>
            <p:nvPr/>
          </p:nvSpPr>
          <p:spPr bwMode="auto">
            <a:xfrm flipV="1">
              <a:off x="5400" y="5653"/>
              <a:ext cx="1213" cy="506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>
              <a:off x="5747" y="7000"/>
              <a:ext cx="760" cy="747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2"/>
            <p:cNvSpPr>
              <a:spLocks/>
            </p:cNvSpPr>
            <p:nvPr/>
          </p:nvSpPr>
          <p:spPr bwMode="auto">
            <a:xfrm>
              <a:off x="5507" y="9493"/>
              <a:ext cx="560" cy="1987"/>
            </a:xfrm>
            <a:custGeom>
              <a:avLst/>
              <a:gdLst>
                <a:gd name="T0" fmla="*/ 0 w 560"/>
                <a:gd name="T1" fmla="*/ 0 h 1987"/>
                <a:gd name="T2" fmla="*/ 560 w 560"/>
                <a:gd name="T3" fmla="*/ 1987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1987">
                  <a:moveTo>
                    <a:pt x="0" y="0"/>
                  </a:moveTo>
                  <a:lnTo>
                    <a:pt x="560" y="198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Line 13"/>
            <p:cNvSpPr>
              <a:spLocks noChangeShapeType="1"/>
            </p:cNvSpPr>
            <p:nvPr/>
          </p:nvSpPr>
          <p:spPr bwMode="auto">
            <a:xfrm flipH="1">
              <a:off x="4147" y="7013"/>
              <a:ext cx="306" cy="161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46" name="Group 1"/>
          <p:cNvGrpSpPr>
            <a:grpSpLocks/>
          </p:cNvGrpSpPr>
          <p:nvPr/>
        </p:nvGrpSpPr>
        <p:grpSpPr bwMode="auto">
          <a:xfrm>
            <a:off x="800682" y="1560330"/>
            <a:ext cx="1720991" cy="4276305"/>
            <a:chOff x="4147" y="5653"/>
            <a:chExt cx="2466" cy="6254"/>
          </a:xfrm>
        </p:grpSpPr>
        <p:sp>
          <p:nvSpPr>
            <p:cNvPr id="50" name="Text Box 5"/>
            <p:cNvSpPr txBox="1">
              <a:spLocks noChangeArrowheads="1"/>
            </p:cNvSpPr>
            <p:nvPr/>
          </p:nvSpPr>
          <p:spPr bwMode="auto">
            <a:xfrm>
              <a:off x="5054" y="11334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51" name="Text Box 6"/>
            <p:cNvSpPr txBox="1">
              <a:spLocks noChangeArrowheads="1"/>
            </p:cNvSpPr>
            <p:nvPr/>
          </p:nvSpPr>
          <p:spPr bwMode="auto">
            <a:xfrm>
              <a:off x="5867" y="5974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54" name="Text Box 9"/>
            <p:cNvSpPr txBox="1">
              <a:spLocks noChangeArrowheads="1"/>
            </p:cNvSpPr>
            <p:nvPr/>
          </p:nvSpPr>
          <p:spPr bwMode="auto">
            <a:xfrm>
              <a:off x="4294" y="8027"/>
              <a:ext cx="600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  <a:cs typeface="Eurostile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flipV="1">
              <a:off x="5400" y="5653"/>
              <a:ext cx="1213" cy="506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" name="Line 11"/>
            <p:cNvSpPr>
              <a:spLocks noChangeShapeType="1"/>
            </p:cNvSpPr>
            <p:nvPr/>
          </p:nvSpPr>
          <p:spPr bwMode="auto">
            <a:xfrm>
              <a:off x="5687" y="7248"/>
              <a:ext cx="760" cy="747"/>
            </a:xfrm>
            <a:prstGeom prst="line">
              <a:avLst/>
            </a:prstGeom>
            <a:ln>
              <a:headEnd type="triangle" w="med" len="med"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auto">
            <a:xfrm>
              <a:off x="5507" y="9493"/>
              <a:ext cx="560" cy="1987"/>
            </a:xfrm>
            <a:custGeom>
              <a:avLst/>
              <a:gdLst>
                <a:gd name="T0" fmla="*/ 0 w 560"/>
                <a:gd name="T1" fmla="*/ 0 h 1987"/>
                <a:gd name="T2" fmla="*/ 560 w 560"/>
                <a:gd name="T3" fmla="*/ 1987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60" h="1987">
                  <a:moveTo>
                    <a:pt x="0" y="0"/>
                  </a:moveTo>
                  <a:lnTo>
                    <a:pt x="560" y="1987"/>
                  </a:lnTo>
                </a:path>
              </a:pathLst>
            </a:custGeom>
            <a:ln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Line 13"/>
            <p:cNvSpPr>
              <a:spLocks noChangeShapeType="1"/>
            </p:cNvSpPr>
            <p:nvPr/>
          </p:nvSpPr>
          <p:spPr bwMode="auto">
            <a:xfrm flipH="1">
              <a:off x="4147" y="7013"/>
              <a:ext cx="306" cy="161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162048" y="5949798"/>
            <a:ext cx="8774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spc="300" dirty="0" smtClean="0">
                <a:latin typeface="Eurostile"/>
                <a:cs typeface="Eurostile"/>
              </a:rPr>
              <a:t>Blickführung </a:t>
            </a:r>
            <a:r>
              <a:rPr lang="mr-IN" sz="2000" spc="300" dirty="0" smtClean="0">
                <a:latin typeface="Eurostile"/>
                <a:cs typeface="Eurostile"/>
              </a:rPr>
              <a:t>–</a:t>
            </a:r>
            <a:r>
              <a:rPr lang="de-DE" sz="2000" spc="300" dirty="0" smtClean="0">
                <a:latin typeface="Eurostile"/>
                <a:cs typeface="Eurostile"/>
              </a:rPr>
              <a:t> Aufmerksamkeitsverlagerung an 3D-Objekten</a:t>
            </a:r>
            <a:endParaRPr lang="de-DE" sz="2000" spc="300" dirty="0">
              <a:latin typeface="Eurostile"/>
              <a:cs typeface="Eurostile"/>
            </a:endParaRPr>
          </a:p>
        </p:txBody>
      </p:sp>
      <p:sp>
        <p:nvSpPr>
          <p:cNvPr id="48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75319"/>
          </a:xfrm>
        </p:spPr>
        <p:txBody>
          <a:bodyPr>
            <a:noAutofit/>
          </a:bodyPr>
          <a:lstStyle/>
          <a:p>
            <a:r>
              <a:rPr lang="de-DE" sz="3800" spc="300" dirty="0" smtClean="0">
                <a:latin typeface="Eurostile"/>
                <a:cs typeface="Eurostile"/>
              </a:rPr>
              <a:t>Gerichtetheit</a:t>
            </a:r>
            <a:endParaRPr lang="de-DE" sz="3800" spc="300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59003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Eurostile"/>
                <a:cs typeface="Eurostile"/>
              </a:rPr>
              <a:t>Ikosaeder-Lautsprecher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-179294" y="6356350"/>
            <a:ext cx="9203765" cy="501650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16" name="Inhaltsplatzhalter 15" descr="g&amp;f_iko0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4597" r="-24597"/>
          <a:stretch>
            <a:fillRect/>
          </a:stretch>
        </p:blipFill>
        <p:spPr>
          <a:xfrm>
            <a:off x="457200" y="1600200"/>
            <a:ext cx="7487716" cy="4117955"/>
          </a:xfrm>
        </p:spPr>
      </p:pic>
      <p:sp>
        <p:nvSpPr>
          <p:cNvPr id="3" name="Textfeld 2"/>
          <p:cNvSpPr txBox="1"/>
          <p:nvPr/>
        </p:nvSpPr>
        <p:spPr>
          <a:xfrm>
            <a:off x="6886937" y="5428527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IEM, 2008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899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pc="300" dirty="0" smtClean="0">
                <a:latin typeface="Eurostile"/>
                <a:cs typeface="Eurostile"/>
              </a:rPr>
              <a:t>Dreiecks-Test der Qualitäten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2296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479635" y="280327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sz="2400" spc="600" dirty="0" smtClean="0">
              <a:latin typeface="Eurostile"/>
              <a:cs typeface="Eurostile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09" r="46126" b="6365"/>
          <a:stretch/>
        </p:blipFill>
        <p:spPr>
          <a:xfrm>
            <a:off x="1521268" y="1236376"/>
            <a:ext cx="4972129" cy="446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Eurostile"/>
                <a:cs typeface="Eurostile"/>
              </a:rPr>
              <a:t>Publikationen</a:t>
            </a:r>
            <a:endParaRPr lang="de-DE" sz="3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 smtClean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Stefan Riedel ICMC N.Y. Paper: </a:t>
            </a:r>
            <a:r>
              <a:rPr lang="de-DE" sz="2000" i="1" dirty="0" smtClean="0">
                <a:latin typeface="Eurostile" charset="0"/>
                <a:ea typeface="Eurostile" charset="0"/>
                <a:cs typeface="Eurostile" charset="0"/>
              </a:rPr>
              <a:t>„Design </a:t>
            </a:r>
            <a:r>
              <a:rPr lang="de-DE" sz="2000" i="1" dirty="0" err="1">
                <a:latin typeface="Eurostile" charset="0"/>
                <a:ea typeface="Eurostile" charset="0"/>
                <a:cs typeface="Eurostile" charset="0"/>
              </a:rPr>
              <a:t>and</a:t>
            </a:r>
            <a:r>
              <a:rPr lang="de-DE" sz="2000" i="1" dirty="0">
                <a:latin typeface="Eurostile" charset="0"/>
                <a:ea typeface="Eurostile" charset="0"/>
                <a:cs typeface="Eurostile" charset="0"/>
              </a:rPr>
              <a:t> Control </a:t>
            </a:r>
            <a:r>
              <a:rPr lang="de-DE" sz="2000" i="1" dirty="0" err="1">
                <a:latin typeface="Eurostile" charset="0"/>
                <a:ea typeface="Eurostile" charset="0"/>
                <a:cs typeface="Eurostile" charset="0"/>
              </a:rPr>
              <a:t>of</a:t>
            </a:r>
            <a:r>
              <a:rPr lang="de-DE" sz="2000" i="1" dirty="0">
                <a:latin typeface="Eurostile" charset="0"/>
                <a:ea typeface="Eurostile" charset="0"/>
                <a:cs typeface="Eurostile" charset="0"/>
              </a:rPr>
              <a:t> Mixed-Order </a:t>
            </a:r>
            <a:r>
              <a:rPr lang="de-DE" sz="2000" i="1" dirty="0" err="1">
                <a:latin typeface="Eurostile" charset="0"/>
                <a:ea typeface="Eurostile" charset="0"/>
                <a:cs typeface="Eurostile" charset="0"/>
              </a:rPr>
              <a:t>Spherical</a:t>
            </a:r>
            <a:r>
              <a:rPr lang="de-DE" sz="2000" i="1" dirty="0"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de-DE" sz="2000" i="1" dirty="0" err="1">
                <a:latin typeface="Eurostile" charset="0"/>
                <a:ea typeface="Eurostile" charset="0"/>
                <a:cs typeface="Eurostile" charset="0"/>
              </a:rPr>
              <a:t>Loudspeaker</a:t>
            </a:r>
            <a:r>
              <a:rPr lang="de-DE" sz="2000" i="1" dirty="0">
                <a:latin typeface="Eurostile" charset="0"/>
                <a:ea typeface="Eurostile" charset="0"/>
                <a:cs typeface="Eurostile" charset="0"/>
              </a:rPr>
              <a:t> </a:t>
            </a:r>
            <a:r>
              <a:rPr lang="de-DE" sz="2000" i="1" dirty="0" smtClean="0">
                <a:latin typeface="Eurostile" charset="0"/>
                <a:ea typeface="Eurostile" charset="0"/>
                <a:cs typeface="Eurostile" charset="0"/>
              </a:rPr>
              <a:t>Arrays“</a:t>
            </a:r>
          </a:p>
          <a:p>
            <a:endParaRPr lang="de-DE" sz="2000" dirty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CMJ Paper folgt in 2020</a:t>
            </a:r>
          </a:p>
          <a:p>
            <a:endParaRPr lang="de-DE" sz="2000" dirty="0">
              <a:latin typeface="Eurostile"/>
              <a:cs typeface="Eurostile"/>
            </a:endParaRP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54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>
                <a:latin typeface="Eurostile"/>
                <a:cs typeface="Eurostile"/>
              </a:rPr>
              <a:t>Zukunfstpläne</a:t>
            </a:r>
            <a:r>
              <a:rPr lang="de-DE" dirty="0">
                <a:latin typeface="Eurostile"/>
                <a:cs typeface="Eurostile"/>
              </a:rPr>
              <a:t> </a:t>
            </a:r>
            <a:r>
              <a:rPr lang="de-DE" dirty="0" smtClean="0">
                <a:latin typeface="Eurostile"/>
                <a:cs typeface="Eurostile"/>
              </a:rPr>
              <a:t>/ Dissemination</a:t>
            </a:r>
            <a:endParaRPr lang="de-DE" sz="3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de-DE" sz="2000" dirty="0" smtClean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Drei 393 Lautsprecher am IEM.</a:t>
            </a:r>
            <a:endParaRPr lang="de-DE" sz="2000" dirty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Günstige Verstärkerlösung und </a:t>
            </a:r>
            <a:r>
              <a:rPr lang="de-DE" sz="2000" dirty="0" err="1" smtClean="0">
                <a:latin typeface="Eurostile"/>
                <a:cs typeface="Eurostile"/>
              </a:rPr>
              <a:t>Produktionsoptimatisierung</a:t>
            </a:r>
            <a:r>
              <a:rPr lang="de-DE" sz="2000" dirty="0" smtClean="0">
                <a:latin typeface="Eurostile"/>
                <a:cs typeface="Eurostile"/>
              </a:rPr>
              <a:t> (DIY).</a:t>
            </a:r>
          </a:p>
          <a:p>
            <a:r>
              <a:rPr lang="de-DE" sz="2000" dirty="0" smtClean="0">
                <a:latin typeface="Eurostile"/>
                <a:cs typeface="Eurostile"/>
              </a:rPr>
              <a:t>Kosten bei 10% des IKO-Marktpreises.</a:t>
            </a:r>
          </a:p>
          <a:p>
            <a:r>
              <a:rPr lang="de-DE" sz="2000" dirty="0" smtClean="0">
                <a:latin typeface="Eurostile"/>
                <a:cs typeface="Eurostile"/>
              </a:rPr>
              <a:t>Alle </a:t>
            </a:r>
            <a:r>
              <a:rPr lang="de-DE" sz="2000" dirty="0">
                <a:latin typeface="Eurostile"/>
                <a:cs typeface="Eurostile"/>
              </a:rPr>
              <a:t>F</a:t>
            </a:r>
            <a:r>
              <a:rPr lang="de-DE" sz="2000" dirty="0" smtClean="0">
                <a:latin typeface="Eurostile"/>
                <a:cs typeface="Eurostile"/>
              </a:rPr>
              <a:t>ilter und </a:t>
            </a:r>
            <a:r>
              <a:rPr lang="de-DE" sz="2000" dirty="0" err="1" smtClean="0">
                <a:latin typeface="Eurostile"/>
                <a:cs typeface="Eurostile"/>
              </a:rPr>
              <a:t>Plug-ins</a:t>
            </a:r>
            <a:r>
              <a:rPr lang="de-DE" sz="2000" dirty="0" smtClean="0">
                <a:latin typeface="Eurostile"/>
                <a:cs typeface="Eurostile"/>
              </a:rPr>
              <a:t> frei verfügbar: </a:t>
            </a:r>
            <a:r>
              <a:rPr lang="de-DE" sz="2000" dirty="0" err="1" smtClean="0">
                <a:latin typeface="Eurostile"/>
                <a:cs typeface="Eurostile"/>
              </a:rPr>
              <a:t>iem.at</a:t>
            </a:r>
            <a:r>
              <a:rPr lang="de-DE" sz="2000" dirty="0" smtClean="0">
                <a:latin typeface="Eurostile"/>
                <a:cs typeface="Eurostile"/>
              </a:rPr>
              <a:t>/</a:t>
            </a:r>
            <a:r>
              <a:rPr lang="de-DE" sz="2000" dirty="0" err="1" smtClean="0">
                <a:latin typeface="Eurostile"/>
                <a:cs typeface="Eurostile"/>
              </a:rPr>
              <a:t>osil</a:t>
            </a:r>
            <a:r>
              <a:rPr lang="de-DE" sz="2000" dirty="0">
                <a:latin typeface="Eurostile"/>
                <a:cs typeface="Eurostile"/>
              </a:rPr>
              <a:t>.</a:t>
            </a:r>
          </a:p>
          <a:p>
            <a:r>
              <a:rPr lang="de-DE" sz="2000" dirty="0" smtClean="0">
                <a:latin typeface="Eurostile"/>
                <a:cs typeface="Eurostile"/>
              </a:rPr>
              <a:t>3D-Printlayouts ebenso frei unter:  IEM.</a:t>
            </a:r>
            <a:endParaRPr lang="de-DE" sz="2000" dirty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393 Demo-suite mit </a:t>
            </a:r>
            <a:r>
              <a:rPr lang="de-DE" sz="2000" dirty="0" smtClean="0">
                <a:latin typeface="Eurostile"/>
                <a:cs typeface="Eurostile"/>
              </a:rPr>
              <a:t>Auszügen </a:t>
            </a:r>
            <a:r>
              <a:rPr lang="de-DE" sz="2000" dirty="0" err="1" smtClean="0">
                <a:latin typeface="Eurostile"/>
                <a:cs typeface="Eurostile"/>
              </a:rPr>
              <a:t>mirage</a:t>
            </a:r>
            <a:r>
              <a:rPr lang="de-DE" sz="2000" dirty="0" smtClean="0">
                <a:latin typeface="Eurostile"/>
                <a:cs typeface="Eurostile"/>
              </a:rPr>
              <a:t> </a:t>
            </a:r>
            <a:r>
              <a:rPr lang="de-DE" sz="2000" dirty="0" smtClean="0">
                <a:latin typeface="Eurostile"/>
                <a:cs typeface="Eurostile"/>
              </a:rPr>
              <a:t>1, 3, 4 .</a:t>
            </a:r>
          </a:p>
          <a:p>
            <a:r>
              <a:rPr lang="de-DE" sz="2000" dirty="0" smtClean="0">
                <a:latin typeface="Eurostile"/>
                <a:cs typeface="Eurostile"/>
              </a:rPr>
              <a:t>Trainings-Tool für Skulpturale Qualitäten (Dreieckstest),</a:t>
            </a:r>
          </a:p>
          <a:p>
            <a:r>
              <a:rPr lang="de-DE" sz="2000" dirty="0">
                <a:latin typeface="Eurostile"/>
                <a:cs typeface="Eurostile"/>
              </a:rPr>
              <a:t>Workshop </a:t>
            </a:r>
            <a:r>
              <a:rPr lang="de-DE" sz="2000" dirty="0" smtClean="0">
                <a:latin typeface="Eurostile"/>
                <a:cs typeface="Eurostile"/>
              </a:rPr>
              <a:t>im Frühjahr 2020 am IEM.</a:t>
            </a:r>
            <a:endParaRPr lang="de-DE" sz="2000" dirty="0">
              <a:latin typeface="Eurostile"/>
              <a:cs typeface="Eurostile"/>
            </a:endParaRPr>
          </a:p>
          <a:p>
            <a:r>
              <a:rPr lang="de-DE" sz="2000" dirty="0">
                <a:latin typeface="Eurostile"/>
                <a:cs typeface="Eurostile"/>
              </a:rPr>
              <a:t>Junge </a:t>
            </a:r>
            <a:r>
              <a:rPr lang="de-DE" sz="2000" dirty="0" err="1">
                <a:latin typeface="Eurostile"/>
                <a:cs typeface="Eurostile"/>
              </a:rPr>
              <a:t>s</a:t>
            </a:r>
            <a:r>
              <a:rPr lang="de-DE" sz="2000" dirty="0" err="1" smtClean="0">
                <a:latin typeface="Eurostile"/>
                <a:cs typeface="Eurostile"/>
              </a:rPr>
              <a:t>ignale</a:t>
            </a:r>
            <a:r>
              <a:rPr lang="de-DE" sz="2000" dirty="0" smtClean="0">
                <a:latin typeface="Eurostile"/>
                <a:cs typeface="Eurostile"/>
              </a:rPr>
              <a:t>-graz Konzertabend im MUMUTH mit </a:t>
            </a:r>
            <a:r>
              <a:rPr lang="de-DE" sz="2000" dirty="0" err="1" smtClean="0">
                <a:latin typeface="Eurostile"/>
                <a:cs typeface="Eurostile"/>
              </a:rPr>
              <a:t>kuratierten</a:t>
            </a:r>
            <a:r>
              <a:rPr lang="de-DE" sz="2000" dirty="0" smtClean="0">
                <a:latin typeface="Eurostile"/>
                <a:cs typeface="Eurostile"/>
              </a:rPr>
              <a:t> Arbeiten in 2020.</a:t>
            </a:r>
          </a:p>
          <a:p>
            <a:r>
              <a:rPr lang="de-DE" sz="2000" dirty="0" smtClean="0">
                <a:latin typeface="Eurostile"/>
                <a:cs typeface="Eurostile"/>
              </a:rPr>
              <a:t>393 Komposition mit Kontrabass „Bird L</a:t>
            </a:r>
            <a:r>
              <a:rPr lang="de-DE" sz="2000" dirty="0">
                <a:latin typeface="Eurostile"/>
                <a:cs typeface="Eurostile"/>
              </a:rPr>
              <a:t>0</a:t>
            </a:r>
            <a:r>
              <a:rPr lang="de-DE" sz="2000" dirty="0" smtClean="0">
                <a:latin typeface="Eurostile"/>
                <a:cs typeface="Eurostile"/>
              </a:rPr>
              <a:t>re“ von </a:t>
            </a:r>
            <a:r>
              <a:rPr lang="de-DE" sz="2000" dirty="0" err="1" smtClean="0">
                <a:latin typeface="Eurostile"/>
                <a:cs typeface="Eurostile"/>
              </a:rPr>
              <a:t>Gerriet</a:t>
            </a:r>
            <a:r>
              <a:rPr lang="de-DE" sz="2000" dirty="0" smtClean="0">
                <a:latin typeface="Eurostile"/>
                <a:cs typeface="Eurostile"/>
              </a:rPr>
              <a:t> K. Sharma, Premiere in 2020.</a:t>
            </a:r>
            <a:endParaRPr lang="de-DE" sz="2000" dirty="0">
              <a:latin typeface="Eurostile"/>
              <a:cs typeface="Eurostile"/>
            </a:endParaRPr>
          </a:p>
          <a:p>
            <a:pPr marL="0" indent="0">
              <a:buNone/>
            </a:pPr>
            <a:endParaRPr lang="de-DE" sz="2000" dirty="0">
              <a:latin typeface="Eurostile"/>
              <a:cs typeface="Eurostile"/>
            </a:endParaRPr>
          </a:p>
          <a:p>
            <a:pPr marL="0" indent="0">
              <a:buNone/>
            </a:pPr>
            <a:endParaRPr lang="de-DE" sz="2000" dirty="0">
              <a:latin typeface="Eurostile"/>
              <a:cs typeface="Eurostile"/>
            </a:endParaRPr>
          </a:p>
          <a:p>
            <a:endParaRPr lang="de-DE" sz="2000" dirty="0">
              <a:latin typeface="Eurostile"/>
              <a:cs typeface="Eurostile"/>
            </a:endParaRPr>
          </a:p>
          <a:p>
            <a:pPr marL="0" indent="0">
              <a:buNone/>
            </a:pPr>
            <a:endParaRPr lang="de-DE" sz="2000" dirty="0"/>
          </a:p>
          <a:p>
            <a:endParaRPr lang="de-DE" sz="2000" dirty="0" smtClean="0">
              <a:latin typeface="Eurostile"/>
              <a:cs typeface="Eurostile"/>
            </a:endParaRPr>
          </a:p>
          <a:p>
            <a:endParaRPr lang="de-DE" sz="2000" dirty="0" smtClean="0">
              <a:latin typeface="Eurostile"/>
              <a:cs typeface="Eurostile"/>
            </a:endParaRPr>
          </a:p>
          <a:p>
            <a:endParaRPr lang="de-DE" sz="2000" dirty="0" smtClean="0">
              <a:latin typeface="Eurostile"/>
              <a:cs typeface="Eurostile"/>
            </a:endParaRPr>
          </a:p>
          <a:p>
            <a:endParaRPr lang="de-DE" sz="2000" dirty="0">
              <a:latin typeface="Eurostile"/>
              <a:cs typeface="Eurostile"/>
            </a:endParaRP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769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300" dirty="0" smtClean="0">
                <a:latin typeface="Eurostile" charset="0"/>
                <a:ea typeface="Eurostile" charset="0"/>
                <a:cs typeface="Eurostile" charset="0"/>
              </a:rPr>
              <a:t>Weitere Modelle und Forschungen</a:t>
            </a:r>
            <a:endParaRPr lang="de-DE" sz="3300" dirty="0">
              <a:latin typeface="Eurostile" charset="0"/>
              <a:ea typeface="Eurostile" charset="0"/>
              <a:cs typeface="Eurostile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37" y="1160363"/>
            <a:ext cx="6253347" cy="5025884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8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300" dirty="0">
                <a:latin typeface="Eurostile" charset="0"/>
                <a:ea typeface="Eurostile" charset="0"/>
                <a:cs typeface="Eurostile" charset="0"/>
              </a:rPr>
              <a:t>Weitere Modelle und Forschungen</a:t>
            </a:r>
            <a:endParaRPr lang="de-DE" sz="33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97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33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en-US" spc="300" dirty="0" smtClean="0">
                <a:latin typeface="Eurostile"/>
                <a:cs typeface="Eurostile"/>
              </a:rPr>
              <a:t>WTZ </a:t>
            </a:r>
            <a:r>
              <a:rPr lang="en-US" spc="300" dirty="0" err="1" smtClean="0">
                <a:latin typeface="Eurostile"/>
                <a:cs typeface="Eurostile"/>
              </a:rPr>
              <a:t>Projekt</a:t>
            </a:r>
            <a:r>
              <a:rPr lang="en-US" spc="300" dirty="0" smtClean="0">
                <a:latin typeface="Eurostile"/>
                <a:cs typeface="Eurostile"/>
              </a:rPr>
              <a:t> 2019 am IEM -- Der 393 </a:t>
            </a:r>
            <a:r>
              <a:rPr lang="en-US" spc="300" dirty="0" err="1" smtClean="0">
                <a:latin typeface="Eurostile"/>
                <a:cs typeface="Eurostile"/>
              </a:rPr>
              <a:t>Beamforming</a:t>
            </a:r>
            <a:r>
              <a:rPr lang="en-US" spc="300" dirty="0" smtClean="0">
                <a:latin typeface="Eurostile"/>
                <a:cs typeface="Eurostile"/>
              </a:rPr>
              <a:t> </a:t>
            </a:r>
            <a:r>
              <a:rPr lang="en-US" spc="300" dirty="0" err="1" smtClean="0">
                <a:latin typeface="Eurostile"/>
                <a:cs typeface="Eurostile"/>
              </a:rPr>
              <a:t>Lautsprecher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r="9710"/>
          <a:stretch/>
        </p:blipFill>
        <p:spPr>
          <a:xfrm rot="5400000">
            <a:off x="-515207" y="1058953"/>
            <a:ext cx="5694749" cy="4572264"/>
          </a:xfrm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264" r="-83" b="-1264"/>
          <a:stretch/>
        </p:blipFill>
        <p:spPr>
          <a:xfrm rot="5400000">
            <a:off x="4002909" y="1055230"/>
            <a:ext cx="5694749" cy="45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300" dirty="0">
                <a:latin typeface="Eurostile" charset="0"/>
                <a:ea typeface="Eurostile" charset="0"/>
                <a:cs typeface="Eurostile" charset="0"/>
              </a:rPr>
              <a:t>Weitere Modelle und Forschungen</a:t>
            </a:r>
            <a:endParaRPr lang="de-DE" sz="33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256" r="19389" b="-256"/>
          <a:stretch/>
        </p:blipFill>
        <p:spPr>
          <a:xfrm rot="5400000">
            <a:off x="2151313" y="1459593"/>
            <a:ext cx="484137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8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0" y="6121190"/>
            <a:ext cx="91440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81691" y="2257063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Eurostile" charset="0"/>
                <a:ea typeface="Eurostile" charset="0"/>
                <a:cs typeface="Eurostile" charset="0"/>
              </a:rPr>
              <a:t>Vielen Dank!</a:t>
            </a:r>
            <a:endParaRPr lang="de-DE" dirty="0">
              <a:latin typeface="Eurostile" charset="0"/>
              <a:ea typeface="Eurostile" charset="0"/>
              <a:cs typeface="Eurost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>
                <a:latin typeface="Eurostile"/>
                <a:cs typeface="Eurostile"/>
              </a:rPr>
              <a:t>Ikosaeder-Lautsprecher am IEM</a:t>
            </a:r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3999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9" name="Bild 8" descr="Aus_IKO_Poster-A0-IEM-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100"/>
            <a:ext cx="9144000" cy="24860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59635" y="5214440"/>
            <a:ext cx="8327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Eurostile"/>
                <a:cs typeface="Eurostile"/>
              </a:rPr>
              <a:t>Durch konstruktive und destruktive Überlagerung der Schallfelder der einzelnen Lautsprecher kann das Abstrahlverhalten beeinflusst und mittels </a:t>
            </a:r>
            <a:r>
              <a:rPr lang="de-DE" dirty="0" err="1">
                <a:latin typeface="Eurostile"/>
                <a:cs typeface="Eurostile"/>
              </a:rPr>
              <a:t>Beamforming</a:t>
            </a:r>
            <a:r>
              <a:rPr lang="de-DE" dirty="0">
                <a:latin typeface="Eurostile"/>
                <a:cs typeface="Eurostile"/>
              </a:rPr>
              <a:t> können diskrete Wandreflektionen hervorgerufen werden.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074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latin typeface="Eurostile"/>
                <a:cs typeface="Eurostile"/>
              </a:rPr>
              <a:t>IKO </a:t>
            </a:r>
            <a:r>
              <a:rPr lang="de-DE" sz="4000" dirty="0" err="1" smtClean="0">
                <a:latin typeface="Eurostile"/>
                <a:cs typeface="Eurostile"/>
              </a:rPr>
              <a:t>by</a:t>
            </a:r>
            <a:r>
              <a:rPr lang="de-DE" sz="4000" dirty="0" smtClean="0">
                <a:latin typeface="Eurostile"/>
                <a:cs typeface="Eurostile"/>
              </a:rPr>
              <a:t> IEM</a:t>
            </a:r>
            <a:r>
              <a:rPr lang="de-DE" sz="4000" dirty="0">
                <a:latin typeface="Eurostile"/>
                <a:cs typeface="Eurostile"/>
              </a:rPr>
              <a:t> </a:t>
            </a:r>
            <a:r>
              <a:rPr lang="de-DE" sz="4000" dirty="0" err="1" smtClean="0">
                <a:latin typeface="Eurostile"/>
                <a:cs typeface="Eurostile"/>
              </a:rPr>
              <a:t>and</a:t>
            </a:r>
            <a:r>
              <a:rPr lang="de-DE" sz="4000" dirty="0" smtClean="0">
                <a:latin typeface="Eurostile"/>
                <a:cs typeface="Eurostile"/>
              </a:rPr>
              <a:t> </a:t>
            </a:r>
            <a:r>
              <a:rPr lang="de-DE" sz="4000" dirty="0" err="1" smtClean="0">
                <a:latin typeface="Eurostile"/>
                <a:cs typeface="Eurostile"/>
              </a:rPr>
              <a:t>sonible</a:t>
            </a:r>
            <a:endParaRPr lang="de-DE" sz="4000" dirty="0">
              <a:latin typeface="Eurostile"/>
              <a:cs typeface="Eurostile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4" name="Inhaltsplatzhalter 3" descr="Iko_WIP-5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r="11824" b="6784"/>
          <a:stretch/>
        </p:blipFill>
        <p:spPr>
          <a:xfrm>
            <a:off x="586846" y="1369877"/>
            <a:ext cx="7256502" cy="4633989"/>
          </a:xfrm>
        </p:spPr>
      </p:pic>
      <p:sp>
        <p:nvSpPr>
          <p:cNvPr id="3" name="Textfeld 2"/>
          <p:cNvSpPr txBox="1"/>
          <p:nvPr/>
        </p:nvSpPr>
        <p:spPr>
          <a:xfrm>
            <a:off x="7893934" y="57294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2015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60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iko05.jp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0" y="260350"/>
            <a:ext cx="8128000" cy="609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2000" b="0" dirty="0" err="1" smtClean="0">
                <a:latin typeface="Eurostile"/>
                <a:cs typeface="Eurostile"/>
              </a:rPr>
              <a:t>www.iem.at</a:t>
            </a:r>
            <a:r>
              <a:rPr lang="de-DE" sz="2000" b="0" dirty="0" smtClean="0">
                <a:latin typeface="Eurostile"/>
                <a:cs typeface="Eurostile"/>
              </a:rPr>
              <a:t>/OSIL</a:t>
            </a:r>
            <a:r>
              <a:rPr lang="de-DE" sz="3200" b="0" dirty="0" smtClean="0">
                <a:latin typeface="Eurostile"/>
                <a:cs typeface="Eurostile"/>
              </a:rPr>
              <a:t/>
            </a:r>
            <a:br>
              <a:rPr lang="de-DE" sz="3200" b="0" dirty="0" smtClean="0">
                <a:latin typeface="Eurostile"/>
                <a:cs typeface="Eurostile"/>
              </a:rPr>
            </a:br>
            <a:r>
              <a:rPr lang="de-DE" sz="3200" b="0" dirty="0" smtClean="0">
                <a:latin typeface="Eurostile"/>
                <a:cs typeface="Eurostile"/>
              </a:rPr>
              <a:t>2015 </a:t>
            </a:r>
            <a:r>
              <a:rPr lang="mr-IN" sz="3200" b="0" dirty="0" smtClean="0">
                <a:latin typeface="Eurostile"/>
                <a:cs typeface="Eurostile"/>
              </a:rPr>
              <a:t>–</a:t>
            </a:r>
            <a:r>
              <a:rPr lang="de-DE" sz="3200" b="0" dirty="0" smtClean="0">
                <a:latin typeface="Eurostile"/>
                <a:cs typeface="Eurostile"/>
              </a:rPr>
              <a:t> 2018</a:t>
            </a:r>
            <a:br>
              <a:rPr lang="de-DE" sz="3200" b="0" dirty="0" smtClean="0">
                <a:latin typeface="Eurostile"/>
                <a:cs typeface="Eurostile"/>
              </a:rPr>
            </a:br>
            <a:r>
              <a:rPr lang="de-DE" sz="2200" b="0" dirty="0" smtClean="0">
                <a:latin typeface="Eurostile"/>
                <a:cs typeface="Eurostile"/>
              </a:rPr>
              <a:t>40 Publikationen &amp; 33 Konzerte, 30 Vorträge, 18 Kompositionen, </a:t>
            </a:r>
            <a:r>
              <a:rPr lang="de-DE" sz="2200" b="0" dirty="0" smtClean="0">
                <a:latin typeface="Eurostile"/>
                <a:cs typeface="Eurostile"/>
              </a:rPr>
              <a:t>10 Workshops, 2 </a:t>
            </a:r>
            <a:r>
              <a:rPr lang="de-DE" sz="2200" b="0" dirty="0" err="1" smtClean="0">
                <a:latin typeface="Eurostile"/>
                <a:cs typeface="Eurostile"/>
              </a:rPr>
              <a:t>PhDs</a:t>
            </a:r>
            <a:r>
              <a:rPr lang="de-DE" sz="2200" b="0" dirty="0" smtClean="0">
                <a:latin typeface="Eurostile"/>
                <a:cs typeface="Eurostile"/>
              </a:rPr>
              <a:t>...</a:t>
            </a:r>
            <a:endParaRPr lang="de-DE" sz="2200" b="0" dirty="0">
              <a:latin typeface="Eurostile"/>
              <a:cs typeface="Eurostile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985225"/>
            <a:ext cx="7772400" cy="3421675"/>
          </a:xfrm>
        </p:spPr>
        <p:txBody>
          <a:bodyPr/>
          <a:lstStyle/>
          <a:p>
            <a:r>
              <a:rPr lang="de-DE" dirty="0" smtClean="0">
                <a:latin typeface="Eurostile"/>
                <a:cs typeface="Eurostile"/>
              </a:rPr>
              <a:t>4 Ingenieure, 1 Komponist, 2 Supervisor am IEM Graz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" y="6356350"/>
            <a:ext cx="91440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22313" y="1697437"/>
            <a:ext cx="7598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 smtClean="0">
                <a:latin typeface="Eurostile"/>
                <a:cs typeface="Eurostile"/>
              </a:rPr>
              <a:t>Orchestrating</a:t>
            </a:r>
            <a:r>
              <a:rPr lang="de-DE" sz="3600" dirty="0" smtClean="0">
                <a:latin typeface="Eurostile"/>
                <a:cs typeface="Eurostile"/>
              </a:rPr>
              <a:t> Space  </a:t>
            </a:r>
            <a:r>
              <a:rPr lang="de-DE" sz="3600" dirty="0" err="1" smtClean="0">
                <a:latin typeface="Eurostile"/>
                <a:cs typeface="Eurostile"/>
              </a:rPr>
              <a:t>by</a:t>
            </a:r>
            <a:r>
              <a:rPr lang="de-DE" sz="3600" dirty="0" smtClean="0">
                <a:latin typeface="Eurostile"/>
                <a:cs typeface="Eurostile"/>
              </a:rPr>
              <a:t> </a:t>
            </a:r>
            <a:r>
              <a:rPr lang="de-DE" sz="3600" dirty="0" err="1" smtClean="0">
                <a:latin typeface="Eurostile"/>
                <a:cs typeface="Eurostile"/>
              </a:rPr>
              <a:t>Icosahedral</a:t>
            </a:r>
            <a:r>
              <a:rPr lang="de-DE" sz="3600" dirty="0" smtClean="0">
                <a:latin typeface="Eurostile"/>
                <a:cs typeface="Eurostile"/>
              </a:rPr>
              <a:t> </a:t>
            </a:r>
            <a:r>
              <a:rPr lang="de-DE" sz="3600" dirty="0" err="1" smtClean="0">
                <a:latin typeface="Eurostile"/>
                <a:cs typeface="Eurostile"/>
              </a:rPr>
              <a:t>Loudspeaker</a:t>
            </a:r>
            <a:endParaRPr lang="de-DE" sz="3600" dirty="0" smtClean="0">
              <a:latin typeface="Eurostile"/>
              <a:cs typeface="Eurostile"/>
            </a:endParaRPr>
          </a:p>
          <a:p>
            <a:pPr algn="ctr"/>
            <a:r>
              <a:rPr lang="de-DE" sz="3600" dirty="0" smtClean="0">
                <a:latin typeface="Eurostile"/>
                <a:cs typeface="Eurostile"/>
              </a:rPr>
              <a:t>OSIL</a:t>
            </a:r>
          </a:p>
          <a:p>
            <a:pPr algn="ctr"/>
            <a:r>
              <a:rPr lang="de-DE" sz="3600" dirty="0" smtClean="0">
                <a:latin typeface="Eurostile"/>
                <a:cs typeface="Eurostile"/>
              </a:rPr>
              <a:t>FWF/PEEK</a:t>
            </a:r>
            <a:endParaRPr lang="de-DE" sz="3600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6612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>
                <a:latin typeface="Eurostile"/>
                <a:cs typeface="Eurostile"/>
              </a:rPr>
              <a:t>393 </a:t>
            </a:r>
            <a:r>
              <a:rPr lang="de-DE" sz="4000" dirty="0" err="1" smtClean="0">
                <a:latin typeface="Eurostile"/>
                <a:cs typeface="Eurostile"/>
              </a:rPr>
              <a:t>by</a:t>
            </a:r>
            <a:r>
              <a:rPr lang="de-DE" sz="4000" dirty="0" smtClean="0">
                <a:latin typeface="Eurostile"/>
                <a:cs typeface="Eurostile"/>
              </a:rPr>
              <a:t> IEM</a:t>
            </a:r>
            <a:endParaRPr lang="de-DE" sz="4000" dirty="0">
              <a:latin typeface="Eurostile"/>
              <a:cs typeface="Eurostile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5" b="24023"/>
          <a:stretch/>
        </p:blipFill>
        <p:spPr>
          <a:xfrm>
            <a:off x="902826" y="1417638"/>
            <a:ext cx="6118765" cy="4809542"/>
          </a:xfrm>
        </p:spPr>
      </p:pic>
      <p:sp>
        <p:nvSpPr>
          <p:cNvPr id="8" name="Rechteck 7"/>
          <p:cNvSpPr/>
          <p:nvPr/>
        </p:nvSpPr>
        <p:spPr>
          <a:xfrm>
            <a:off x="5484171" y="5890697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Eurostile" charset="0"/>
                <a:ea typeface="Eurostile" charset="0"/>
                <a:cs typeface="Eurostile" charset="0"/>
              </a:rPr>
              <a:t>Stefan Riedel, IEM 2018</a:t>
            </a:r>
          </a:p>
        </p:txBody>
      </p:sp>
    </p:spTree>
    <p:extLst>
      <p:ext uri="{BB962C8B-B14F-4D97-AF65-F5344CB8AC3E}">
        <p14:creationId xmlns:p14="http://schemas.microsoft.com/office/powerpoint/2010/main" val="2822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0" y="6466428"/>
            <a:ext cx="9144000" cy="288925"/>
          </a:xfrm>
          <a:prstGeom prst="rect">
            <a:avLst/>
          </a:prstGeo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  <p:sp>
        <p:nvSpPr>
          <p:cNvPr id="43" name="Gleichschenkliges Dreieck 42"/>
          <p:cNvSpPr/>
          <p:nvPr/>
        </p:nvSpPr>
        <p:spPr bwMode="auto">
          <a:xfrm rot="1551899">
            <a:off x="5823040" y="492616"/>
            <a:ext cx="1749712" cy="4394270"/>
          </a:xfrm>
          <a:prstGeom prst="triangle">
            <a:avLst/>
          </a:prstGeom>
          <a:gradFill flip="none" rotWithShape="1">
            <a:gsLst>
              <a:gs pos="37000">
                <a:srgbClr val="898989">
                  <a:alpha val="87000"/>
                </a:srgbClr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Eurostile"/>
            </a:endParaRPr>
          </a:p>
        </p:txBody>
      </p:sp>
      <p:sp>
        <p:nvSpPr>
          <p:cNvPr id="46" name="Gleichschenkliges Dreieck 45"/>
          <p:cNvSpPr/>
          <p:nvPr/>
        </p:nvSpPr>
        <p:spPr bwMode="auto">
          <a:xfrm rot="2723524">
            <a:off x="5448031" y="1493201"/>
            <a:ext cx="2234585" cy="3828840"/>
          </a:xfrm>
          <a:prstGeom prst="triangle">
            <a:avLst/>
          </a:prstGeom>
          <a:gradFill flip="none" rotWithShape="1">
            <a:gsLst>
              <a:gs pos="37000">
                <a:srgbClr val="898989">
                  <a:alpha val="87000"/>
                </a:srgbClr>
              </a:gs>
              <a:gs pos="0">
                <a:schemeClr val="tx1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Eurostile"/>
            </a:endParaRPr>
          </a:p>
        </p:txBody>
      </p:sp>
      <p:sp>
        <p:nvSpPr>
          <p:cNvPr id="47" name="Gleichschenkliges Dreieck 46"/>
          <p:cNvSpPr/>
          <p:nvPr/>
        </p:nvSpPr>
        <p:spPr bwMode="auto">
          <a:xfrm rot="19071465">
            <a:off x="8462187" y="1725436"/>
            <a:ext cx="860112" cy="3281535"/>
          </a:xfrm>
          <a:prstGeom prst="triangle">
            <a:avLst/>
          </a:prstGeom>
          <a:gradFill flip="none" rotWithShape="1">
            <a:gsLst>
              <a:gs pos="98000">
                <a:schemeClr val="tx1">
                  <a:lumMod val="65000"/>
                  <a:lumOff val="35000"/>
                  <a:alpha val="33000"/>
                </a:schemeClr>
              </a:gs>
              <a:gs pos="0">
                <a:schemeClr val="tx1"/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Eurostile"/>
            </a:endParaRPr>
          </a:p>
        </p:txBody>
      </p:sp>
      <p:grpSp>
        <p:nvGrpSpPr>
          <p:cNvPr id="48" name="Gruppierung 33"/>
          <p:cNvGrpSpPr/>
          <p:nvPr/>
        </p:nvGrpSpPr>
        <p:grpSpPr>
          <a:xfrm rot="2664595">
            <a:off x="5705537" y="3869001"/>
            <a:ext cx="498027" cy="401842"/>
            <a:chOff x="1515032" y="3569760"/>
            <a:chExt cx="717987" cy="579320"/>
          </a:xfrm>
        </p:grpSpPr>
        <p:sp>
          <p:nvSpPr>
            <p:cNvPr id="49" name="Oval 20"/>
            <p:cNvSpPr/>
            <p:nvPr/>
          </p:nvSpPr>
          <p:spPr bwMode="auto">
            <a:xfrm>
              <a:off x="1835413" y="3569760"/>
              <a:ext cx="72291" cy="20847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</a:endParaRPr>
            </a:p>
          </p:txBody>
        </p:sp>
        <p:sp>
          <p:nvSpPr>
            <p:cNvPr id="50" name="Halbbogen 49"/>
            <p:cNvSpPr/>
            <p:nvPr/>
          </p:nvSpPr>
          <p:spPr bwMode="auto">
            <a:xfrm rot="16200000">
              <a:off x="2126573" y="3862854"/>
              <a:ext cx="108252" cy="104641"/>
            </a:xfrm>
            <a:prstGeom prst="blockArc">
              <a:avLst>
                <a:gd name="adj1" fmla="val 10800000"/>
                <a:gd name="adj2" fmla="val 21599944"/>
                <a:gd name="adj3" fmla="val 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</a:endParaRPr>
            </a:p>
          </p:txBody>
        </p:sp>
        <p:sp>
          <p:nvSpPr>
            <p:cNvPr id="51" name="Halbbogen 50"/>
            <p:cNvSpPr/>
            <p:nvPr/>
          </p:nvSpPr>
          <p:spPr bwMode="auto">
            <a:xfrm rot="5400000">
              <a:off x="1513227" y="3862695"/>
              <a:ext cx="108250" cy="104639"/>
            </a:xfrm>
            <a:prstGeom prst="blockArc">
              <a:avLst>
                <a:gd name="adj1" fmla="val 10800000"/>
                <a:gd name="adj2" fmla="val 21599944"/>
                <a:gd name="adj3" fmla="val 0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</a:endParaRPr>
            </a:p>
          </p:txBody>
        </p:sp>
        <p:sp>
          <p:nvSpPr>
            <p:cNvPr id="52" name="Oval 12"/>
            <p:cNvSpPr/>
            <p:nvPr/>
          </p:nvSpPr>
          <p:spPr bwMode="auto">
            <a:xfrm>
              <a:off x="1624321" y="3645024"/>
              <a:ext cx="504056" cy="50405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</a:endParaRPr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6335083" y="-698758"/>
            <a:ext cx="2968942" cy="5729585"/>
            <a:chOff x="6499309" y="-514283"/>
            <a:chExt cx="2968942" cy="5729585"/>
          </a:xfrm>
        </p:grpSpPr>
        <p:sp>
          <p:nvSpPr>
            <p:cNvPr id="45" name="Gleichschenkliges Dreieck 44"/>
            <p:cNvSpPr/>
            <p:nvPr/>
          </p:nvSpPr>
          <p:spPr bwMode="auto">
            <a:xfrm rot="8556143">
              <a:off x="6499309" y="-514283"/>
              <a:ext cx="1008259" cy="3065723"/>
            </a:xfrm>
            <a:prstGeom prst="triangle">
              <a:avLst/>
            </a:prstGeom>
            <a:gradFill>
              <a:gsLst>
                <a:gs pos="50000">
                  <a:srgbClr val="2D2D2D">
                    <a:lumMod val="86000"/>
                    <a:alpha val="64000"/>
                  </a:srgbClr>
                </a:gs>
                <a:gs pos="100000">
                  <a:schemeClr val="bg1">
                    <a:alpha val="0"/>
                  </a:schemeClr>
                </a:gs>
                <a:gs pos="0">
                  <a:schemeClr val="tx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Eurostile"/>
              </a:endParaRPr>
            </a:p>
          </p:txBody>
        </p:sp>
        <p:sp>
          <p:nvSpPr>
            <p:cNvPr id="23" name="Rechteck 22"/>
            <p:cNvSpPr/>
            <p:nvPr/>
          </p:nvSpPr>
          <p:spPr bwMode="auto">
            <a:xfrm rot="19346912">
              <a:off x="8401273" y="1968890"/>
              <a:ext cx="1066978" cy="324641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7485598" y="1806805"/>
            <a:ext cx="710084" cy="635896"/>
            <a:chOff x="7457306" y="620331"/>
            <a:chExt cx="710084" cy="635896"/>
          </a:xfrm>
        </p:grpSpPr>
        <p:sp>
          <p:nvSpPr>
            <p:cNvPr id="31" name="Sechseck 30"/>
            <p:cNvSpPr/>
            <p:nvPr/>
          </p:nvSpPr>
          <p:spPr bwMode="auto">
            <a:xfrm>
              <a:off x="7526305" y="680960"/>
              <a:ext cx="572085" cy="514637"/>
            </a:xfrm>
            <a:prstGeom prst="hexagon">
              <a:avLst>
                <a:gd name="adj" fmla="val 27908"/>
                <a:gd name="vf" fmla="val 115470"/>
              </a:avLst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Eurostile"/>
              </a:endParaRPr>
            </a:p>
          </p:txBody>
        </p:sp>
        <p:pic>
          <p:nvPicPr>
            <p:cNvPr id="1034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6000" l="5672" r="952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7306" y="620331"/>
              <a:ext cx="710084" cy="635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hteck 53"/>
          <p:cNvSpPr/>
          <p:nvPr/>
        </p:nvSpPr>
        <p:spPr bwMode="auto">
          <a:xfrm>
            <a:off x="4443755" y="201651"/>
            <a:ext cx="3439042" cy="12649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Eurostile"/>
            </a:endParaRPr>
          </a:p>
        </p:txBody>
      </p:sp>
      <p:pic>
        <p:nvPicPr>
          <p:cNvPr id="1028" name="Picture 4" descr="Bildergebnis für ambix plugin kronlach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92097"/>
            <a:ext cx="4032448" cy="268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Gerade Verbindung 82"/>
          <p:cNvCxnSpPr/>
          <p:nvPr/>
        </p:nvCxnSpPr>
        <p:spPr bwMode="auto">
          <a:xfrm>
            <a:off x="6687857" y="1466558"/>
            <a:ext cx="110839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Inhaltsplatzhalter 2"/>
          <p:cNvSpPr>
            <a:spLocks noGrp="1"/>
          </p:cNvSpPr>
          <p:nvPr>
            <p:ph idx="1"/>
          </p:nvPr>
        </p:nvSpPr>
        <p:spPr>
          <a:xfrm>
            <a:off x="4597042" y="5214883"/>
            <a:ext cx="4799494" cy="1008112"/>
          </a:xfrm>
        </p:spPr>
        <p:txBody>
          <a:bodyPr>
            <a:normAutofit lnSpcReduction="10000"/>
          </a:bodyPr>
          <a:lstStyle/>
          <a:p>
            <a:r>
              <a:rPr lang="de-AT" sz="1800" dirty="0" err="1" smtClean="0">
                <a:latin typeface="Eurostile"/>
                <a:cs typeface="Eurostile"/>
              </a:rPr>
              <a:t>ambiX</a:t>
            </a:r>
            <a:r>
              <a:rPr lang="de-AT" sz="1800" dirty="0" smtClean="0">
                <a:latin typeface="Eurostile"/>
                <a:cs typeface="Eurostile"/>
              </a:rPr>
              <a:t> – </a:t>
            </a:r>
            <a:r>
              <a:rPr lang="de-AT" sz="1800" dirty="0" err="1" smtClean="0">
                <a:latin typeface="Eurostile"/>
                <a:cs typeface="Eurostile"/>
              </a:rPr>
              <a:t>Ambisonics</a:t>
            </a:r>
            <a:r>
              <a:rPr lang="de-AT" sz="1800" dirty="0" smtClean="0">
                <a:latin typeface="Eurostile"/>
                <a:cs typeface="Eurostile"/>
              </a:rPr>
              <a:t> </a:t>
            </a:r>
            <a:r>
              <a:rPr lang="de-AT" sz="1800" dirty="0" smtClean="0">
                <a:latin typeface="Eurostile"/>
                <a:cs typeface="Eurostile"/>
              </a:rPr>
              <a:t>VST </a:t>
            </a:r>
            <a:r>
              <a:rPr lang="de-AT" sz="1800" dirty="0" err="1" smtClean="0">
                <a:latin typeface="Eurostile"/>
                <a:cs typeface="Eurostile"/>
              </a:rPr>
              <a:t>plug-in</a:t>
            </a:r>
            <a:r>
              <a:rPr lang="de-AT" sz="1800" dirty="0" smtClean="0">
                <a:latin typeface="Eurostile"/>
                <a:cs typeface="Eurostile"/>
              </a:rPr>
              <a:t> </a:t>
            </a:r>
            <a:r>
              <a:rPr lang="de-AT" sz="1800" dirty="0" err="1" smtClean="0">
                <a:latin typeface="Eurostile"/>
                <a:cs typeface="Eurostile"/>
              </a:rPr>
              <a:t>suite</a:t>
            </a:r>
            <a:endParaRPr lang="de-AT" sz="1800" dirty="0" smtClean="0">
              <a:latin typeface="Eurostile"/>
              <a:cs typeface="Eurostile"/>
            </a:endParaRPr>
          </a:p>
          <a:p>
            <a:r>
              <a:rPr lang="de-AT" sz="1800" dirty="0" err="1" smtClean="0">
                <a:latin typeface="Eurostile"/>
                <a:cs typeface="Eurostile"/>
              </a:rPr>
              <a:t>Reaper</a:t>
            </a:r>
            <a:r>
              <a:rPr lang="de-AT" sz="1800" dirty="0" smtClean="0">
                <a:latin typeface="Eurostile"/>
                <a:cs typeface="Eurostile"/>
              </a:rPr>
              <a:t> als </a:t>
            </a:r>
            <a:r>
              <a:rPr lang="de-AT" sz="1800" dirty="0" smtClean="0">
                <a:latin typeface="Eurostile"/>
                <a:cs typeface="Eurostile"/>
              </a:rPr>
              <a:t>DAW (kostengünstig verfügbar)</a:t>
            </a:r>
            <a:endParaRPr lang="de-AT" sz="1800" dirty="0" smtClean="0">
              <a:latin typeface="Eurostile"/>
              <a:cs typeface="Eurostile"/>
            </a:endParaRPr>
          </a:p>
          <a:p>
            <a:r>
              <a:rPr lang="de-DE" sz="1800" dirty="0" smtClean="0">
                <a:latin typeface="Eurostile"/>
                <a:cs typeface="Eurostile"/>
              </a:rPr>
              <a:t>Adaptierbar: </a:t>
            </a:r>
            <a:r>
              <a:rPr lang="de-DE" sz="1800" dirty="0" err="1" smtClean="0">
                <a:latin typeface="Eurostile"/>
                <a:cs typeface="Eurostile"/>
              </a:rPr>
              <a:t>vst</a:t>
            </a:r>
            <a:r>
              <a:rPr lang="de-DE" sz="1800" dirty="0" smtClean="0">
                <a:latin typeface="Eurostile"/>
                <a:cs typeface="Eurostile"/>
              </a:rPr>
              <a:t>~ MAX/MSP, </a:t>
            </a:r>
            <a:r>
              <a:rPr lang="de-DE" sz="1800" dirty="0" smtClean="0">
                <a:latin typeface="Eurostile"/>
                <a:cs typeface="Eurostile"/>
              </a:rPr>
              <a:t>PD, etc</a:t>
            </a:r>
            <a:r>
              <a:rPr lang="de-DE" sz="1800" dirty="0" smtClean="0">
                <a:latin typeface="Eurostile"/>
                <a:cs typeface="Eurostile"/>
              </a:rPr>
              <a:t>.</a:t>
            </a:r>
            <a:endParaRPr lang="de-AT" sz="1800" dirty="0">
              <a:latin typeface="Eurostile"/>
              <a:cs typeface="Eurostile"/>
            </a:endParaRPr>
          </a:p>
        </p:txBody>
      </p:sp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215329" y="272505"/>
            <a:ext cx="8569325" cy="576263"/>
          </a:xfrm>
        </p:spPr>
        <p:txBody>
          <a:bodyPr>
            <a:normAutofit fontScale="90000"/>
          </a:bodyPr>
          <a:lstStyle/>
          <a:p>
            <a:r>
              <a:rPr lang="de-AT" dirty="0" err="1" smtClean="0">
                <a:latin typeface="Eurostile"/>
                <a:cs typeface="Eurostile"/>
              </a:rPr>
              <a:t>Directivity</a:t>
            </a:r>
            <a:r>
              <a:rPr lang="de-AT" dirty="0" smtClean="0">
                <a:latin typeface="Eurostile"/>
                <a:cs typeface="Eurostile"/>
              </a:rPr>
              <a:t> Control des 393</a:t>
            </a:r>
            <a:endParaRPr lang="de-AT" dirty="0">
              <a:latin typeface="Eurostile"/>
              <a:cs typeface="Eurostile"/>
            </a:endParaRPr>
          </a:p>
        </p:txBody>
      </p:sp>
      <p:sp>
        <p:nvSpPr>
          <p:cNvPr id="25" name="Inhaltsplatzhalter 2"/>
          <p:cNvSpPr txBox="1">
            <a:spLocks/>
          </p:cNvSpPr>
          <p:nvPr/>
        </p:nvSpPr>
        <p:spPr bwMode="auto">
          <a:xfrm>
            <a:off x="2483768" y="1443328"/>
            <a:ext cx="2630868" cy="172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284394"/>
              </a:buClr>
              <a:buChar char="•"/>
              <a:defRPr sz="24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84394"/>
              </a:buClr>
              <a:buChar char="-"/>
              <a:defRPr sz="2000">
                <a:solidFill>
                  <a:srgbClr val="64646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84394"/>
              </a:buClr>
              <a:buChar char="-"/>
              <a:defRPr sz="2400">
                <a:solidFill>
                  <a:srgbClr val="64646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84394"/>
              </a:buClr>
              <a:buChar char="-"/>
              <a:defRPr sz="1600" i="1">
                <a:solidFill>
                  <a:srgbClr val="646464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CE207"/>
              </a:buClr>
              <a:buFont typeface="Wingdings" pitchFamily="2" charset="2"/>
              <a:buChar char="§"/>
              <a:defRPr sz="1400" i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AT" sz="1800" kern="0" dirty="0" smtClean="0">
                <a:latin typeface="Eurostile"/>
                <a:cs typeface="Eurostile"/>
              </a:rPr>
              <a:t>15</a:t>
            </a:r>
            <a:r>
              <a:rPr lang="de-AT" sz="1800" b="0" kern="0" dirty="0" smtClean="0">
                <a:latin typeface="Eurostile"/>
                <a:cs typeface="Eurostile"/>
              </a:rPr>
              <a:t> Lautsprecher</a:t>
            </a:r>
          </a:p>
          <a:p>
            <a:r>
              <a:rPr lang="de-AT" sz="1800" kern="0" dirty="0" smtClean="0">
                <a:latin typeface="Eurostile"/>
                <a:cs typeface="Eurostile"/>
              </a:rPr>
              <a:t>Higher - </a:t>
            </a:r>
            <a:r>
              <a:rPr lang="de-AT" sz="1800" b="0" kern="0" dirty="0" err="1" smtClean="0">
                <a:latin typeface="Eurostile"/>
                <a:cs typeface="Eurostile"/>
              </a:rPr>
              <a:t>order</a:t>
            </a:r>
            <a:r>
              <a:rPr lang="de-AT" sz="1800" b="0" kern="0" dirty="0" smtClean="0">
                <a:latin typeface="Eurostile"/>
                <a:cs typeface="Eurostile"/>
              </a:rPr>
              <a:t> beam</a:t>
            </a:r>
          </a:p>
          <a:p>
            <a:r>
              <a:rPr lang="de-AT" sz="1800" b="0" kern="0" dirty="0" smtClean="0">
                <a:latin typeface="Eurostile"/>
                <a:cs typeface="Eurostile"/>
              </a:rPr>
              <a:t>Frei einstellbare Winkel in 3D</a:t>
            </a:r>
          </a:p>
          <a:p>
            <a:r>
              <a:rPr lang="de-AT" sz="1800" kern="0" dirty="0" smtClean="0">
                <a:latin typeface="Eurostile"/>
                <a:cs typeface="Eurostile"/>
              </a:rPr>
              <a:t>Plus </a:t>
            </a:r>
            <a:r>
              <a:rPr lang="de-AT" sz="1800" kern="0" dirty="0" err="1" smtClean="0">
                <a:latin typeface="Eurostile"/>
                <a:cs typeface="Eurostile"/>
              </a:rPr>
              <a:t>subwoofer</a:t>
            </a:r>
            <a:endParaRPr lang="de-AT" sz="1800" b="0" kern="0" dirty="0">
              <a:latin typeface="Eurostile"/>
              <a:cs typeface="Eurostile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0" y="-31740"/>
            <a:ext cx="9144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300" b="1" dirty="0" smtClean="0">
                <a:solidFill>
                  <a:schemeClr val="bg1"/>
                </a:solidFill>
                <a:latin typeface="CMU Sans Serif" pitchFamily="50" charset="0"/>
              </a:rPr>
              <a:t>DIRECTIVITY</a:t>
            </a:r>
            <a:endParaRPr lang="de-DE" sz="1300" b="1" dirty="0" smtClean="0">
              <a:solidFill>
                <a:srgbClr val="646464"/>
              </a:solidFill>
              <a:latin typeface="CMU Sans Serif" pitchFamily="50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 t="11307" r="-271" b="-928"/>
          <a:stretch/>
        </p:blipFill>
        <p:spPr>
          <a:xfrm>
            <a:off x="453131" y="1202044"/>
            <a:ext cx="1697004" cy="18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6" grpId="0" animBg="1"/>
      <p:bldP spid="46" grpId="1" animBg="1"/>
      <p:bldP spid="47" grpId="0" animBg="1"/>
      <p:bldP spid="47" grpId="1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0" dirty="0" err="1" smtClean="0">
                <a:latin typeface="Eurostile"/>
                <a:cs typeface="Eurostile"/>
              </a:rPr>
              <a:t>KÜNStLERISCHE</a:t>
            </a:r>
            <a:r>
              <a:rPr lang="de-DE" sz="3200" b="0" dirty="0" smtClean="0">
                <a:latin typeface="Eurostile"/>
                <a:cs typeface="Eurostile"/>
              </a:rPr>
              <a:t> FORSCHUNG </a:t>
            </a:r>
            <a:endParaRPr lang="de-DE" sz="3200" b="0" dirty="0">
              <a:latin typeface="Eurostile"/>
              <a:cs typeface="Eurostile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latin typeface="Eurostile"/>
                <a:cs typeface="Eurostile"/>
              </a:rPr>
              <a:t>Methoden und Praktiken</a:t>
            </a:r>
            <a:endParaRPr lang="de-DE" dirty="0">
              <a:latin typeface="Eurostile"/>
              <a:cs typeface="Eurostile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" y="6356350"/>
            <a:ext cx="9144000" cy="365125"/>
          </a:xfrm>
        </p:spPr>
        <p:txBody>
          <a:bodyPr/>
          <a:lstStyle/>
          <a:p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spc="300" dirty="0">
              <a:latin typeface="Eurostile"/>
              <a:cs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20873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latin typeface="Eurostile"/>
                <a:cs typeface="Eurostile"/>
              </a:rPr>
              <a:t>Grundlegende Forschungsfragen</a:t>
            </a:r>
            <a:r>
              <a:rPr lang="de-DE" dirty="0">
                <a:latin typeface="Eurostile"/>
                <a:cs typeface="Eurostile"/>
              </a:rPr>
              <a:t/>
            </a:r>
            <a:br>
              <a:rPr lang="de-DE" dirty="0">
                <a:latin typeface="Eurostile"/>
                <a:cs typeface="Eurostile"/>
              </a:rPr>
            </a:br>
            <a:r>
              <a:rPr lang="de-DE" sz="3300" dirty="0" smtClean="0">
                <a:latin typeface="Eurostile"/>
                <a:cs typeface="Eurostile"/>
              </a:rPr>
              <a:t>in 3D Umgebungen</a:t>
            </a:r>
            <a:endParaRPr lang="de-DE" sz="33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 smtClean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Können wir im Umgang mit den Werkzeugen kompositorische Methoden ableiten?</a:t>
            </a:r>
          </a:p>
          <a:p>
            <a:endParaRPr lang="de-DE" sz="2000" dirty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Können wir die Raum-Klangphänomene verbalisieren (Glossar)?</a:t>
            </a:r>
          </a:p>
          <a:p>
            <a:endParaRPr lang="de-DE" sz="2000" dirty="0">
              <a:latin typeface="Eurostile"/>
              <a:cs typeface="Eurostile"/>
            </a:endParaRPr>
          </a:p>
          <a:p>
            <a:r>
              <a:rPr lang="de-DE" sz="2000" dirty="0" smtClean="0">
                <a:latin typeface="Eurostile"/>
                <a:cs typeface="Eurostile"/>
              </a:rPr>
              <a:t>Wie können wir diese Phänomene auf die Bühne bringen und für ein größere Publikum erfahrbar machen? </a:t>
            </a:r>
          </a:p>
          <a:p>
            <a:endParaRPr lang="de-DE" sz="2000" dirty="0">
              <a:latin typeface="Eurostile"/>
              <a:cs typeface="Eurostile"/>
            </a:endParaRPr>
          </a:p>
          <a:p>
            <a:r>
              <a:rPr lang="de-DE" sz="2000" dirty="0">
                <a:latin typeface="Eurostile"/>
                <a:cs typeface="Eurostile"/>
              </a:rPr>
              <a:t>Welche technischen und räumlichen Bedingungen sind hierfür erforderlich?</a:t>
            </a:r>
          </a:p>
          <a:p>
            <a:pPr marL="0" indent="0">
              <a:buNone/>
            </a:pPr>
            <a:endParaRPr lang="de-DE" sz="2000" dirty="0"/>
          </a:p>
          <a:p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0" y="6356350"/>
            <a:ext cx="9144000" cy="365125"/>
          </a:xfrm>
        </p:spPr>
        <p:txBody>
          <a:bodyPr/>
          <a:lstStyle/>
          <a:p>
            <a:pPr algn="ctr">
              <a:defRPr/>
            </a:pPr>
            <a:r>
              <a:rPr lang="en-US" spc="300" smtClean="0">
                <a:latin typeface="Eurostile"/>
                <a:cs typeface="Eurostile"/>
              </a:rPr>
              <a:t>WTZ Projekt 2019 am IEM -- Der 393 Beamforming Lautsprecher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96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634</Words>
  <Application>Microsoft Macintosh PowerPoint</Application>
  <PresentationFormat>Bildschirmpräsentation (4:3)</PresentationFormat>
  <Paragraphs>127</Paragraphs>
  <Slides>27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4" baseType="lpstr">
      <vt:lpstr>Calibri</vt:lpstr>
      <vt:lpstr>ÇlÇr ñæí©</vt:lpstr>
      <vt:lpstr>CMU Sans Serif</vt:lpstr>
      <vt:lpstr>Eurostile</vt:lpstr>
      <vt:lpstr>ＭＳ Ｐゴシック</vt:lpstr>
      <vt:lpstr>Arial</vt:lpstr>
      <vt:lpstr>Office-Design</vt:lpstr>
      <vt:lpstr>WTZ-Projekt Sept-Nov. 2019 am IEM Graz</vt:lpstr>
      <vt:lpstr>Ikosaeder-Lautsprecher</vt:lpstr>
      <vt:lpstr>Ikosaeder-Lautsprecher am IEM</vt:lpstr>
      <vt:lpstr>IKO by IEM and sonible</vt:lpstr>
      <vt:lpstr>www.iem.at/OSIL 2015 – 2018 40 Publikationen &amp; 33 Konzerte, 30 Vorträge, 18 Kompositionen, 10 Workshops, 2 PhDs...</vt:lpstr>
      <vt:lpstr>393 by IEM</vt:lpstr>
      <vt:lpstr>Directivity Control des 393</vt:lpstr>
      <vt:lpstr>KÜNStLERISCHE FORSCHUNG </vt:lpstr>
      <vt:lpstr>Grundlegende Forschungsfragen in 3D Umgebungen</vt:lpstr>
      <vt:lpstr>OSIL: Hierarchisches Model</vt:lpstr>
      <vt:lpstr>IKO Hörversuche 2015/17</vt:lpstr>
      <vt:lpstr>IKO Hörversuche</vt:lpstr>
      <vt:lpstr>Computer Music Journal, Vol. 44/1, 2017</vt:lpstr>
      <vt:lpstr>PowerPoint-Präsentation</vt:lpstr>
      <vt:lpstr>393 Hörversuche 2019</vt:lpstr>
      <vt:lpstr>393 Hörversuche 2019</vt:lpstr>
      <vt:lpstr>ASPEKT : </vt:lpstr>
      <vt:lpstr>Greichtetheit (Aufmerksamkeitsführung)</vt:lpstr>
      <vt:lpstr>Gerichtetheit</vt:lpstr>
      <vt:lpstr>Dreiecks-Test der Qualitäten</vt:lpstr>
      <vt:lpstr>Publikationen</vt:lpstr>
      <vt:lpstr>Zukunfstpläne / Dissemination</vt:lpstr>
      <vt:lpstr>Weitere Modelle und Forschungen</vt:lpstr>
      <vt:lpstr>Weitere Modelle und Forschungen</vt:lpstr>
      <vt:lpstr>PowerPoint-Präsentation</vt:lpstr>
      <vt:lpstr>Weitere Modelle und Forschungen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Komponieren mit skulpturalen Phänomenen in der Computermusik</dc:title>
  <dc:creator>Gerriet Sharma</dc:creator>
  <cp:lastModifiedBy>Ein Microsoft Office-Anwender</cp:lastModifiedBy>
  <cp:revision>506</cp:revision>
  <cp:lastPrinted>2018-01-18T00:10:01Z</cp:lastPrinted>
  <dcterms:created xsi:type="dcterms:W3CDTF">2014-10-08T11:31:34Z</dcterms:created>
  <dcterms:modified xsi:type="dcterms:W3CDTF">2020-03-24T15:27:21Z</dcterms:modified>
</cp:coreProperties>
</file>